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6" r:id="rId2"/>
    <p:sldId id="263" r:id="rId3"/>
    <p:sldId id="293" r:id="rId4"/>
    <p:sldId id="298" r:id="rId5"/>
    <p:sldId id="344" r:id="rId6"/>
    <p:sldId id="345" r:id="rId7"/>
    <p:sldId id="346" r:id="rId8"/>
    <p:sldId id="347" r:id="rId9"/>
    <p:sldId id="297" r:id="rId10"/>
    <p:sldId id="301" r:id="rId11"/>
    <p:sldId id="349" r:id="rId12"/>
    <p:sldId id="319" r:id="rId13"/>
    <p:sldId id="326" r:id="rId14"/>
    <p:sldId id="328" r:id="rId15"/>
    <p:sldId id="327" r:id="rId16"/>
    <p:sldId id="340" r:id="rId17"/>
    <p:sldId id="324" r:id="rId18"/>
    <p:sldId id="329" r:id="rId19"/>
    <p:sldId id="330" r:id="rId20"/>
    <p:sldId id="331" r:id="rId21"/>
    <p:sldId id="332" r:id="rId22"/>
    <p:sldId id="343" r:id="rId23"/>
    <p:sldId id="333" r:id="rId24"/>
    <p:sldId id="341" r:id="rId25"/>
    <p:sldId id="308" r:id="rId26"/>
    <p:sldId id="322" r:id="rId27"/>
    <p:sldId id="334" r:id="rId28"/>
    <p:sldId id="342" r:id="rId29"/>
    <p:sldId id="321" r:id="rId30"/>
    <p:sldId id="338" r:id="rId31"/>
    <p:sldId id="348" r:id="rId32"/>
    <p:sldId id="335" r:id="rId33"/>
    <p:sldId id="336" r:id="rId34"/>
    <p:sldId id="337" r:id="rId35"/>
    <p:sldId id="339" r:id="rId36"/>
    <p:sldId id="350" r:id="rId37"/>
    <p:sldId id="351" r:id="rId38"/>
    <p:sldId id="291" r:id="rId39"/>
  </p:sldIdLst>
  <p:sldSz cx="9144000" cy="5143500" type="screen16x9"/>
  <p:notesSz cx="6669088" cy="9872663"/>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p:restoredTop sz="94637"/>
  </p:normalViewPr>
  <p:slideViewPr>
    <p:cSldViewPr snapToGrid="0" snapToObjects="1">
      <p:cViewPr varScale="1">
        <p:scale>
          <a:sx n="107" d="100"/>
          <a:sy n="107" d="100"/>
        </p:scale>
        <p:origin x="725" y="8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C67C9126-91B4-9349-AB53-92A937C820E3}" type="datetimeFigureOut">
              <a:rPr lang="en-US" smtClean="0"/>
              <a:t>10/18/2021</a:t>
            </a:fld>
            <a:endParaRPr lang="en-US" dirty="0"/>
          </a:p>
        </p:txBody>
      </p:sp>
      <p:sp>
        <p:nvSpPr>
          <p:cNvPr id="4" name="Footer Placeholder 3"/>
          <p:cNvSpPr>
            <a:spLocks noGrp="1"/>
          </p:cNvSpPr>
          <p:nvPr>
            <p:ph type="ftr" sz="quarter" idx="2"/>
          </p:nvPr>
        </p:nvSpPr>
        <p:spPr>
          <a:xfrm>
            <a:off x="0" y="9377320"/>
            <a:ext cx="2889938" cy="4953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377320"/>
            <a:ext cx="2889938" cy="49534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dirty="0"/>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7E42124-436D-394E-A7EC-B637D995F67B}" type="datetimeFigureOut">
              <a:rPr lang="en-US" smtClean="0"/>
              <a:t>10/18/2021</a:t>
            </a:fld>
            <a:endParaRPr lang="en-US"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51222"/>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20"/>
            <a:ext cx="2889938"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377320"/>
            <a:ext cx="2889938" cy="49534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dirty="0"/>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dirty="0"/>
          </a:p>
        </p:txBody>
      </p:sp>
    </p:spTree>
    <p:extLst>
      <p:ext uri="{BB962C8B-B14F-4D97-AF65-F5344CB8AC3E}">
        <p14:creationId xmlns:p14="http://schemas.microsoft.com/office/powerpoint/2010/main" val="11985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445FEE54-8CBD-734F-95F3-810624B78272}" type="slidenum">
              <a:rPr lang="en-US" smtClean="0"/>
              <a:t>27</a:t>
            </a:fld>
            <a:endParaRPr lang="en-US" dirty="0"/>
          </a:p>
        </p:txBody>
      </p:sp>
    </p:spTree>
    <p:extLst>
      <p:ext uri="{BB962C8B-B14F-4D97-AF65-F5344CB8AC3E}">
        <p14:creationId xmlns:p14="http://schemas.microsoft.com/office/powerpoint/2010/main" val="2800221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6401" y="3923270"/>
            <a:ext cx="669969" cy="462341"/>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31158" y="3923270"/>
            <a:ext cx="375520" cy="544158"/>
          </a:xfrm>
          <a:prstGeom prst="rect">
            <a:avLst/>
          </a:prstGeom>
        </p:spPr>
      </p:pic>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Adria Slab" panose="00000500000000000000" pitchFamily="50" charset="0"/>
                <a:ea typeface="Adria Slab" panose="00000500000000000000" pitchFamily="50" charset="0"/>
              </a:rPr>
              <a:t>@gardencourtlaw</a:t>
            </a:r>
            <a:endParaRPr lang="en-GB" sz="1200" dirty="0">
              <a:solidFill>
                <a:srgbClr val="1E416C"/>
              </a:solidFill>
              <a:latin typeface="Adria Slab" panose="00000500000000000000" pitchFamily="50" charset="0"/>
              <a:ea typeface="Adria Slab" panose="00000500000000000000" pitchFamily="50" charset="0"/>
            </a:endParaRPr>
          </a:p>
        </p:txBody>
      </p:sp>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414058" y="375762"/>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Georgia" panose="02040502050405020303" pitchFamily="18"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endParaRPr lang="en-US" dirty="0"/>
          </a:p>
        </p:txBody>
      </p:sp>
      <p:sp>
        <p:nvSpPr>
          <p:cNvPr id="5" name="Text Placeholder 4"/>
          <p:cNvSpPr>
            <a:spLocks noGrp="1"/>
          </p:cNvSpPr>
          <p:nvPr>
            <p:ph type="body" sz="quarter" idx="11"/>
          </p:nvPr>
        </p:nvSpPr>
        <p:spPr>
          <a:xfrm>
            <a:off x="430864" y="1310328"/>
            <a:ext cx="6157826" cy="2561926"/>
          </a:xfrm>
          <a:prstGeom prst="rect">
            <a:avLst/>
          </a:prstGeom>
        </p:spPr>
        <p:txBody>
          <a:bodyPr lIns="91430" tIns="45715" rIns="91430" bIns="45715" anchor="ctr"/>
          <a:lstStyle>
            <a:lvl1pPr marL="0" indent="0">
              <a:lnSpc>
                <a:spcPts val="3200"/>
              </a:lnSpc>
              <a:buNone/>
              <a:defRPr sz="1800" b="0" i="0">
                <a:solidFill>
                  <a:srgbClr val="1E416C"/>
                </a:solidFill>
                <a:latin typeface="Arial" panose="020B0604020202020204" pitchFamily="34" charset="0"/>
                <a:ea typeface="Adria Slab Light" charset="0"/>
                <a:cs typeface="Arial" panose="020B0604020202020204" pitchFamily="34" charset="0"/>
              </a:defRPr>
            </a:lvl1pPr>
            <a:lvl2pPr marL="342859" indent="0">
              <a:buNone/>
              <a:defRPr sz="1800" b="0" i="0">
                <a:solidFill>
                  <a:srgbClr val="1E416C"/>
                </a:solidFill>
                <a:latin typeface="Adria Slab Light" charset="0"/>
                <a:ea typeface="Adria Slab Light" charset="0"/>
                <a:cs typeface="Adria Slab Light" charset="0"/>
              </a:defRPr>
            </a:lvl2pPr>
            <a:lvl3pPr marL="685718" indent="0">
              <a:buNone/>
              <a:defRPr sz="1800" b="0" i="0">
                <a:solidFill>
                  <a:srgbClr val="1E416C"/>
                </a:solidFill>
                <a:latin typeface="Adria Slab Light" charset="0"/>
                <a:ea typeface="Adria Slab Light" charset="0"/>
                <a:cs typeface="Adria Slab Light" charset="0"/>
              </a:defRPr>
            </a:lvl3pPr>
            <a:lvl4pPr marL="1028577" indent="0">
              <a:buNone/>
              <a:defRPr sz="1800" b="0" i="0">
                <a:solidFill>
                  <a:srgbClr val="1E416C"/>
                </a:solidFill>
                <a:latin typeface="Adria Slab Light" charset="0"/>
                <a:ea typeface="Adria Slab Light" charset="0"/>
                <a:cs typeface="Adria Slab Light" charset="0"/>
              </a:defRPr>
            </a:lvl4pPr>
            <a:lvl5pPr marL="1371436" indent="0">
              <a:buNone/>
              <a:defRPr sz="1800" b="0" i="0">
                <a:solidFill>
                  <a:srgbClr val="1E416C"/>
                </a:solidFill>
                <a:latin typeface="Adria Slab Light" charset="0"/>
                <a:ea typeface="Adria Slab Light" charset="0"/>
                <a:cs typeface="Adria Slab Light" charset="0"/>
              </a:defRPr>
            </a:lvl5pPr>
          </a:lstStyle>
          <a:p>
            <a:pPr lvl="0"/>
            <a:endParaRPr lang="en-US" dirty="0"/>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Adria Slab" panose="00000500000000000000" pitchFamily="50" charset="0"/>
                <a:ea typeface="Adria Slab" panose="00000500000000000000" pitchFamily="50" charset="0"/>
              </a:rPr>
              <a:t>@gardencourtlaw</a:t>
            </a:r>
            <a:endParaRPr lang="en-GB" sz="1200" dirty="0">
              <a:solidFill>
                <a:srgbClr val="1E416C"/>
              </a:solidFill>
              <a:latin typeface="Adria Slab" panose="00000500000000000000" pitchFamily="50" charset="0"/>
              <a:ea typeface="Adria Slab" panose="00000500000000000000" pitchFamily="50" charset="0"/>
            </a:endParaRPr>
          </a:p>
        </p:txBody>
      </p:sp>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Arial" panose="020B0604020202020204" pitchFamily="34"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058" y="375762"/>
            <a:ext cx="7281388" cy="300038"/>
          </a:xfrm>
        </p:spPr>
        <p:txBody>
          <a:bodyPr/>
          <a:lstStyle/>
          <a:p>
            <a:r>
              <a:rPr lang="en-US" b="1" dirty="0"/>
              <a:t>UC cont.</a:t>
            </a:r>
          </a:p>
        </p:txBody>
      </p:sp>
      <p:sp>
        <p:nvSpPr>
          <p:cNvPr id="3" name="Text Placeholder 2"/>
          <p:cNvSpPr>
            <a:spLocks noGrp="1"/>
          </p:cNvSpPr>
          <p:nvPr>
            <p:ph type="body" sz="quarter" idx="11"/>
          </p:nvPr>
        </p:nvSpPr>
        <p:spPr>
          <a:xfrm>
            <a:off x="479835" y="881507"/>
            <a:ext cx="8157172" cy="4170327"/>
          </a:xfrm>
        </p:spPr>
        <p:txBody>
          <a:bodyPr/>
          <a:lstStyle/>
          <a:p>
            <a:pPr marL="285750" indent="-285750">
              <a:lnSpc>
                <a:spcPct val="150000"/>
              </a:lnSpc>
              <a:spcBef>
                <a:spcPts val="0"/>
              </a:spcBef>
              <a:buFont typeface="Wingdings" panose="05000000000000000000" pitchFamily="2" charset="2"/>
              <a:buChar char="Ø"/>
            </a:pPr>
            <a:endParaRPr lang="en-GB" dirty="0">
              <a:latin typeface="Georgia" panose="02040502050405020303" pitchFamily="18" charset="0"/>
            </a:endParaRPr>
          </a:p>
          <a:p>
            <a:endParaRPr lang="en-GB" sz="1200" dirty="0"/>
          </a:p>
        </p:txBody>
      </p:sp>
      <p:sp>
        <p:nvSpPr>
          <p:cNvPr id="4" name="Rectangle 3"/>
          <p:cNvSpPr/>
          <p:nvPr/>
        </p:nvSpPr>
        <p:spPr>
          <a:xfrm>
            <a:off x="452539" y="1189059"/>
            <a:ext cx="7483634" cy="4247317"/>
          </a:xfrm>
          <a:prstGeom prst="rect">
            <a:avLst/>
          </a:prstGeom>
        </p:spPr>
        <p:txBody>
          <a:bodyPr wrap="square">
            <a:spAutoFit/>
          </a:bodyPr>
          <a:lstStyle/>
          <a:p>
            <a:pPr marL="285750" indent="-285750">
              <a:buFont typeface="Wingdings" panose="05000000000000000000" pitchFamily="2" charset="2"/>
              <a:buChar char="Ø"/>
            </a:pPr>
            <a:r>
              <a:rPr lang="en-GB" sz="1800" u="sng" dirty="0">
                <a:solidFill>
                  <a:schemeClr val="accent1">
                    <a:lumMod val="50000"/>
                  </a:schemeClr>
                </a:solidFill>
                <a:latin typeface="Arial" panose="020B0604020202020204" pitchFamily="34" charset="0"/>
                <a:cs typeface="Arial" panose="020B0604020202020204" pitchFamily="34" charset="0"/>
              </a:rPr>
              <a:t>Limited capability element</a:t>
            </a:r>
            <a:r>
              <a:rPr lang="en-GB" sz="1800" dirty="0">
                <a:solidFill>
                  <a:schemeClr val="accent1">
                    <a:lumMod val="50000"/>
                  </a:schemeClr>
                </a:solidFill>
                <a:latin typeface="Arial" panose="020B0604020202020204" pitchFamily="34" charset="0"/>
                <a:cs typeface="Arial" panose="020B0604020202020204" pitchFamily="34" charset="0"/>
              </a:rPr>
              <a:t>: This element can be based on either (a) the fact that a claimant has limited capability for work or (b) the fact that a claimant has limited capability for work and work-related activity (LCWRA). </a:t>
            </a:r>
          </a:p>
          <a:p>
            <a:pPr marL="285750" indent="-285750">
              <a:buFont typeface="Wingdings" panose="05000000000000000000" pitchFamily="2" charset="2"/>
              <a:buChar char="Ø"/>
            </a:pPr>
            <a:r>
              <a:rPr lang="en-US" sz="1800" u="sng" dirty="0">
                <a:solidFill>
                  <a:schemeClr val="accent1">
                    <a:lumMod val="50000"/>
                  </a:schemeClr>
                </a:solidFill>
                <a:latin typeface="Arial" panose="020B0604020202020204" pitchFamily="34" charset="0"/>
                <a:cs typeface="Arial" panose="020B0604020202020204" pitchFamily="34" charset="0"/>
              </a:rPr>
              <a:t>Carer element</a:t>
            </a:r>
            <a:r>
              <a:rPr lang="en-US" sz="1800" dirty="0">
                <a:solidFill>
                  <a:schemeClr val="accent1">
                    <a:lumMod val="50000"/>
                  </a:schemeClr>
                </a:solidFill>
                <a:latin typeface="Arial" panose="020B0604020202020204" pitchFamily="34" charset="0"/>
                <a:cs typeface="Arial" panose="020B0604020202020204" pitchFamily="34" charset="0"/>
              </a:rPr>
              <a:t>: Note: only one person can be in receipt of the carer element as a result of caring for one severely disabled person.</a:t>
            </a:r>
            <a:endParaRPr lang="en-US" sz="1800" baseline="30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800" u="sng" dirty="0">
                <a:solidFill>
                  <a:schemeClr val="accent1">
                    <a:lumMod val="50000"/>
                  </a:schemeClr>
                </a:solidFill>
                <a:latin typeface="Arial" panose="020B0604020202020204" pitchFamily="34" charset="0"/>
                <a:cs typeface="Arial" panose="020B0604020202020204" pitchFamily="34" charset="0"/>
              </a:rPr>
              <a:t>Housing costs element</a:t>
            </a:r>
            <a:r>
              <a:rPr lang="en-US" sz="1800" dirty="0">
                <a:solidFill>
                  <a:schemeClr val="accent1">
                    <a:lumMod val="50000"/>
                  </a:schemeClr>
                </a:solidFill>
                <a:latin typeface="Arial" panose="020B0604020202020204" pitchFamily="34" charset="0"/>
                <a:cs typeface="Arial" panose="020B0604020202020204" pitchFamily="34" charset="0"/>
              </a:rPr>
              <a:t>:  If the claimant qualifies for housing costs as a renter, then the support for social sector tenants is based upon the claimant’s actual housing costs less any reduction due to the bedroom tax, whereas for private sector tenants, the support will be the amount allowed under the LHA rates.</a:t>
            </a:r>
            <a:endParaRPr lang="en-GB" sz="1800" dirty="0">
              <a:solidFill>
                <a:schemeClr val="accent1">
                  <a:lumMod val="50000"/>
                </a:schemeClr>
              </a:solidFill>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5375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Erosion of the real value of benefits </a:t>
            </a:r>
          </a:p>
        </p:txBody>
      </p:sp>
      <p:sp>
        <p:nvSpPr>
          <p:cNvPr id="3" name="Text Placeholder 2"/>
          <p:cNvSpPr>
            <a:spLocks noGrp="1"/>
          </p:cNvSpPr>
          <p:nvPr>
            <p:ph type="body" sz="quarter" idx="11"/>
          </p:nvPr>
        </p:nvSpPr>
        <p:spPr>
          <a:xfrm>
            <a:off x="656052" y="1085140"/>
            <a:ext cx="8003452" cy="2927302"/>
          </a:xfrm>
        </p:spPr>
        <p:txBody>
          <a:bodyPr/>
          <a:lstStyle/>
          <a:p>
            <a:pPr>
              <a:lnSpc>
                <a:spcPct val="100000"/>
              </a:lnSpc>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In recent years the value of many working-age benefits has been eroded.</a:t>
            </a:r>
          </a:p>
          <a:p>
            <a:pPr marL="285750" indent="-285750">
              <a:lnSpc>
                <a:spcPct val="100000"/>
              </a:lnSpc>
              <a:buFont typeface="Arial" panose="020B0604020202020204" pitchFamily="34" charset="0"/>
              <a:buChar char="•"/>
            </a:pPr>
            <a:r>
              <a:rPr lang="en-GB" dirty="0"/>
              <a:t>First by three years of increases being limited to 1% (which was below inflation as measured by the Consumer Price Index) followed by four years of a benefit freeze. </a:t>
            </a:r>
          </a:p>
          <a:p>
            <a:pPr marL="285750" indent="-285750">
              <a:lnSpc>
                <a:spcPct val="100000"/>
              </a:lnSpc>
              <a:buFont typeface="Arial" panose="020B0604020202020204" pitchFamily="34" charset="0"/>
              <a:buChar char="•"/>
            </a:pPr>
            <a:r>
              <a:rPr lang="en-GB" dirty="0"/>
              <a:t>The basic element in IS/JSA/ESA and Universal Credit were last increased in line with prices in April 2012 and did not increase at all between April 2015 and March 2020. </a:t>
            </a:r>
          </a:p>
          <a:p>
            <a:pPr marL="285750" indent="-285750">
              <a:lnSpc>
                <a:spcPct val="100000"/>
              </a:lnSpc>
              <a:buFont typeface="Arial" panose="020B0604020202020204" pitchFamily="34" charset="0"/>
              <a:buChar char="•"/>
            </a:pPr>
            <a:r>
              <a:rPr lang="en-GB" dirty="0"/>
              <a:t>Hence the amount paid under the Standard Allowance does not cover the basic living costs for a single person – see UK Poverty 2020/2021, Joseph Rowntree Foundation, 13 January 2021 page 42.</a:t>
            </a:r>
          </a:p>
          <a:p>
            <a:endParaRPr lang="en-GB" dirty="0"/>
          </a:p>
        </p:txBody>
      </p:sp>
    </p:spTree>
    <p:extLst>
      <p:ext uri="{BB962C8B-B14F-4D97-AF65-F5344CB8AC3E}">
        <p14:creationId xmlns:p14="http://schemas.microsoft.com/office/powerpoint/2010/main" val="94538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023938" y="1842415"/>
            <a:ext cx="7096125" cy="557213"/>
          </a:xfrm>
        </p:spPr>
        <p:txBody>
          <a:bodyPr/>
          <a:lstStyle/>
          <a:p>
            <a:r>
              <a:rPr lang="en-GB" b="1" dirty="0"/>
              <a:t>Some Key Terms and Definitions </a:t>
            </a:r>
          </a:p>
        </p:txBody>
      </p:sp>
    </p:spTree>
    <p:extLst>
      <p:ext uri="{BB962C8B-B14F-4D97-AF65-F5344CB8AC3E}">
        <p14:creationId xmlns:p14="http://schemas.microsoft.com/office/powerpoint/2010/main" val="131802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Child and qualifying young person </a:t>
            </a:r>
          </a:p>
        </p:txBody>
      </p:sp>
      <p:sp>
        <p:nvSpPr>
          <p:cNvPr id="4" name="Text Placeholder 3"/>
          <p:cNvSpPr>
            <a:spLocks noGrp="1"/>
          </p:cNvSpPr>
          <p:nvPr>
            <p:ph type="body" sz="quarter" idx="11"/>
          </p:nvPr>
        </p:nvSpPr>
        <p:spPr>
          <a:xfrm>
            <a:off x="478631" y="1241946"/>
            <a:ext cx="8262760" cy="2684899"/>
          </a:xfrm>
        </p:spPr>
        <p:txBody>
          <a:bodyPr/>
          <a:lstStyle/>
          <a:p>
            <a:pPr lvl="0">
              <a:lnSpc>
                <a:spcPct val="100000"/>
              </a:lnSpc>
            </a:pPr>
            <a:endParaRPr lang="en-US" sz="1600" dirty="0"/>
          </a:p>
          <a:p>
            <a:pPr marL="285750" lvl="0" indent="-285750">
              <a:lnSpc>
                <a:spcPct val="100000"/>
              </a:lnSpc>
              <a:buFont typeface="Arial" panose="020B0604020202020204" pitchFamily="34" charset="0"/>
              <a:buChar char="•"/>
            </a:pPr>
            <a:r>
              <a:rPr lang="en-US" dirty="0"/>
              <a:t>A person counts as a</a:t>
            </a:r>
            <a:r>
              <a:rPr lang="en-US" b="1" dirty="0"/>
              <a:t> child </a:t>
            </a:r>
            <a:r>
              <a:rPr lang="en-US" dirty="0"/>
              <a:t>for benefit purposes if s/he is aged </a:t>
            </a:r>
            <a:r>
              <a:rPr lang="en-US" u="sng" dirty="0"/>
              <a:t>under 16 </a:t>
            </a:r>
            <a:r>
              <a:rPr lang="en-US" dirty="0"/>
              <a:t>[Universal Credit Regulations 2013, SI 2013/376, reg 4].</a:t>
            </a:r>
            <a:endParaRPr lang="en-GB" dirty="0"/>
          </a:p>
          <a:p>
            <a:pPr marL="285750" lvl="0" indent="-285750">
              <a:lnSpc>
                <a:spcPct val="100000"/>
              </a:lnSpc>
              <a:buFont typeface="Arial" panose="020B0604020202020204" pitchFamily="34" charset="0"/>
              <a:buChar char="•"/>
            </a:pPr>
            <a:r>
              <a:rPr lang="en-US" dirty="0"/>
              <a:t>Those </a:t>
            </a:r>
            <a:r>
              <a:rPr lang="en-US" u="sng" dirty="0"/>
              <a:t>aged 16 or over, but under</a:t>
            </a:r>
            <a:r>
              <a:rPr lang="en-US" dirty="0"/>
              <a:t> 20 can count for benefit purposes if they are a </a:t>
            </a:r>
            <a:r>
              <a:rPr lang="en-US" b="1" dirty="0"/>
              <a:t>'qualifying young person'. </a:t>
            </a:r>
            <a:endParaRPr lang="en-GB" b="1" dirty="0"/>
          </a:p>
          <a:p>
            <a:endParaRPr lang="en-GB" dirty="0"/>
          </a:p>
        </p:txBody>
      </p:sp>
    </p:spTree>
    <p:extLst>
      <p:ext uri="{BB962C8B-B14F-4D97-AF65-F5344CB8AC3E}">
        <p14:creationId xmlns:p14="http://schemas.microsoft.com/office/powerpoint/2010/main" val="65833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Definition of a ‘qualifying young person’ </a:t>
            </a:r>
          </a:p>
        </p:txBody>
      </p:sp>
      <p:sp>
        <p:nvSpPr>
          <p:cNvPr id="3" name="Text Placeholder 2"/>
          <p:cNvSpPr>
            <a:spLocks noGrp="1"/>
          </p:cNvSpPr>
          <p:nvPr>
            <p:ph type="body" sz="quarter" idx="11"/>
          </p:nvPr>
        </p:nvSpPr>
        <p:spPr>
          <a:xfrm>
            <a:off x="707485" y="1521868"/>
            <a:ext cx="7904252" cy="2561926"/>
          </a:xfrm>
        </p:spPr>
        <p:txBody>
          <a:bodyPr/>
          <a:lstStyle/>
          <a:p>
            <a:pPr>
              <a:lnSpc>
                <a:spcPct val="100000"/>
              </a:lnSpc>
            </a:pPr>
            <a:endParaRPr lang="en-US" dirty="0"/>
          </a:p>
          <a:p>
            <a:pPr>
              <a:lnSpc>
                <a:spcPct val="100000"/>
              </a:lnSpc>
            </a:pPr>
            <a:r>
              <a:rPr lang="en-US" dirty="0"/>
              <a:t>The definition of a ‘qualifying young person’ includes most young people who are at school or college full-time studying for GCSEs or A levels (or equivalent), or who are doing approved training.</a:t>
            </a:r>
          </a:p>
          <a:p>
            <a:pPr>
              <a:lnSpc>
                <a:spcPct val="100000"/>
              </a:lnSpc>
            </a:pPr>
            <a:r>
              <a:rPr lang="en-US" dirty="0"/>
              <a:t>[</a:t>
            </a:r>
            <a:r>
              <a:rPr lang="en-GB" dirty="0"/>
              <a:t>Universal Credit Regulations 2013, SI 2013/376, reg 5]</a:t>
            </a:r>
          </a:p>
          <a:p>
            <a:pPr>
              <a:lnSpc>
                <a:spcPct val="100000"/>
              </a:lnSpc>
              <a:spcBef>
                <a:spcPts val="0"/>
              </a:spcBef>
            </a:pPr>
            <a:r>
              <a:rPr lang="en-GB" sz="900" b="1" dirty="0"/>
              <a:t>5.</a:t>
            </a:r>
            <a:r>
              <a:rPr lang="en-GB" sz="900" dirty="0"/>
              <a:t>—(1) A person who has reached the age of 16 but not the age of 20 is a qualifying young person for the purposes of Part 1 of the Act and these Regulations—</a:t>
            </a:r>
          </a:p>
          <a:p>
            <a:pPr>
              <a:lnSpc>
                <a:spcPct val="100000"/>
              </a:lnSpc>
              <a:spcBef>
                <a:spcPts val="0"/>
              </a:spcBef>
            </a:pPr>
            <a:r>
              <a:rPr lang="en-GB" sz="900" dirty="0"/>
              <a:t>(a)up to, but not including, the 1st September following their 16th birthday; and</a:t>
            </a:r>
          </a:p>
          <a:p>
            <a:pPr>
              <a:lnSpc>
                <a:spcPct val="100000"/>
              </a:lnSpc>
              <a:spcBef>
                <a:spcPts val="0"/>
              </a:spcBef>
            </a:pPr>
            <a:r>
              <a:rPr lang="en-GB" sz="900" dirty="0"/>
              <a:t>(b)up to, but not including, the 1st September following their 19th birthday, if they are enrolled on, or accepted for, approved training or a course of education—</a:t>
            </a:r>
          </a:p>
          <a:p>
            <a:pPr>
              <a:lnSpc>
                <a:spcPct val="100000"/>
              </a:lnSpc>
              <a:spcBef>
                <a:spcPts val="0"/>
              </a:spcBef>
            </a:pPr>
            <a:r>
              <a:rPr lang="en-GB" sz="900" dirty="0"/>
              <a:t>(i)which is not a course of advanced education,</a:t>
            </a:r>
          </a:p>
          <a:p>
            <a:pPr>
              <a:lnSpc>
                <a:spcPct val="100000"/>
              </a:lnSpc>
              <a:spcBef>
                <a:spcPts val="0"/>
              </a:spcBef>
            </a:pPr>
            <a:r>
              <a:rPr lang="en-GB" sz="900" dirty="0"/>
              <a:t>(ii)which is provided at a school or college or provided elsewhere but approved by the Secretary of State, and</a:t>
            </a:r>
          </a:p>
          <a:p>
            <a:pPr>
              <a:lnSpc>
                <a:spcPct val="100000"/>
              </a:lnSpc>
              <a:spcBef>
                <a:spcPts val="0"/>
              </a:spcBef>
            </a:pPr>
            <a:r>
              <a:rPr lang="en-GB" sz="900" dirty="0"/>
              <a:t>(iii)where the average time spent during term time in receiving tuition, engaging in practical work or supervised study or taking examinations exceeds 12 hours per week.</a:t>
            </a:r>
          </a:p>
          <a:p>
            <a:pPr>
              <a:lnSpc>
                <a:spcPct val="100000"/>
              </a:lnSpc>
              <a:spcBef>
                <a:spcPts val="0"/>
              </a:spcBef>
            </a:pPr>
            <a:r>
              <a:rPr lang="en-GB" sz="900" dirty="0"/>
              <a:t>(2) Where the young person is aged 19, they must have started the education or training or been enrolled on or accepted for it before reaching that age.</a:t>
            </a:r>
          </a:p>
          <a:p>
            <a:pPr>
              <a:lnSpc>
                <a:spcPct val="100000"/>
              </a:lnSpc>
              <a:spcBef>
                <a:spcPts val="0"/>
              </a:spcBef>
            </a:pPr>
            <a:r>
              <a:rPr lang="en-GB" sz="900" dirty="0"/>
              <a:t>(3) The education or training referred to in paragraph (1) does not include education or training provided by means of a contract of employment.</a:t>
            </a:r>
          </a:p>
          <a:p>
            <a:pPr>
              <a:lnSpc>
                <a:spcPct val="100000"/>
              </a:lnSpc>
              <a:spcBef>
                <a:spcPts val="0"/>
              </a:spcBef>
            </a:pPr>
            <a:r>
              <a:rPr lang="en-GB" sz="900" dirty="0"/>
              <a:t>(4) “Approved training” means training in pursuance of arrangements made under section 2(1) of the Employment and Training Act 1973 or section 2(3) of the Enterprise and New Towns (Scotland) Act 1990 which is approved by the Secretary of State for the purposes of this regulation.</a:t>
            </a:r>
          </a:p>
          <a:p>
            <a:pPr>
              <a:lnSpc>
                <a:spcPct val="100000"/>
              </a:lnSpc>
              <a:spcBef>
                <a:spcPts val="0"/>
              </a:spcBef>
            </a:pPr>
            <a:r>
              <a:rPr lang="en-GB" sz="900" dirty="0"/>
              <a:t>(5) A person who is receiving universal credit, an employment and support allowance or a jobseeker's allowance is not a qualifying young person</a:t>
            </a:r>
            <a:r>
              <a:rPr lang="en-GB" sz="600" dirty="0"/>
              <a:t>.</a:t>
            </a:r>
          </a:p>
          <a:p>
            <a:pPr>
              <a:lnSpc>
                <a:spcPct val="100000"/>
              </a:lnSpc>
            </a:pPr>
            <a:endParaRPr lang="en-GB" dirty="0"/>
          </a:p>
          <a:p>
            <a:endParaRPr lang="en-GB" dirty="0"/>
          </a:p>
        </p:txBody>
      </p:sp>
    </p:spTree>
    <p:extLst>
      <p:ext uri="{BB962C8B-B14F-4D97-AF65-F5344CB8AC3E}">
        <p14:creationId xmlns:p14="http://schemas.microsoft.com/office/powerpoint/2010/main" val="303886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Responsibility for a child </a:t>
            </a:r>
          </a:p>
        </p:txBody>
      </p:sp>
      <p:sp>
        <p:nvSpPr>
          <p:cNvPr id="4" name="Text Placeholder 3"/>
          <p:cNvSpPr>
            <a:spLocks noGrp="1"/>
          </p:cNvSpPr>
          <p:nvPr>
            <p:ph type="body" sz="quarter" idx="11"/>
          </p:nvPr>
        </p:nvSpPr>
        <p:spPr>
          <a:xfrm>
            <a:off x="430864" y="1310328"/>
            <a:ext cx="8037572" cy="2561926"/>
          </a:xfrm>
        </p:spPr>
        <p:txBody>
          <a:bodyPr/>
          <a:lstStyle/>
          <a:p>
            <a:r>
              <a:rPr lang="en-GB" dirty="0"/>
              <a:t> </a:t>
            </a:r>
          </a:p>
          <a:p>
            <a:endParaRPr lang="en-GB" dirty="0"/>
          </a:p>
        </p:txBody>
      </p:sp>
      <p:sp>
        <p:nvSpPr>
          <p:cNvPr id="6" name="Rectangle 5"/>
          <p:cNvSpPr/>
          <p:nvPr/>
        </p:nvSpPr>
        <p:spPr>
          <a:xfrm>
            <a:off x="518615" y="1064525"/>
            <a:ext cx="8024884" cy="3508653"/>
          </a:xfrm>
          <a:prstGeom prst="rect">
            <a:avLst/>
          </a:prstGeom>
        </p:spPr>
        <p:txBody>
          <a:bodyPr wrap="square">
            <a:spAutoFit/>
          </a:bodyPr>
          <a:lstStyle/>
          <a:p>
            <a:pPr marL="285750" indent="-285750">
              <a:lnSpc>
                <a:spcPct val="100000"/>
              </a:lnSpc>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 A claim can be made for the child element within Universal Credit if the claimant is ‘responsible’ for a child or a qualifying young person.  </a:t>
            </a:r>
          </a:p>
          <a:p>
            <a:pPr marL="285750" indent="-285750">
              <a:lnSpc>
                <a:spcPct val="100000"/>
              </a:lnSpc>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A claimant will be treated as responsible if the child or qualifying young person ‘normally lives’ with the claimant [Universal Credit Regulations 2013, SI 2013/376, reg 4(5)].</a:t>
            </a:r>
          </a:p>
          <a:p>
            <a:pPr marL="285750" indent="-285750">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But a child will be treated as </a:t>
            </a:r>
            <a:r>
              <a:rPr lang="en-GB" sz="1800" u="sng" dirty="0">
                <a:solidFill>
                  <a:schemeClr val="accent1">
                    <a:lumMod val="50000"/>
                  </a:schemeClr>
                </a:solidFill>
                <a:latin typeface="Arial" panose="020B0604020202020204" pitchFamily="34" charset="0"/>
                <a:cs typeface="Arial" panose="020B0604020202020204" pitchFamily="34" charset="0"/>
              </a:rPr>
              <a:t>not</a:t>
            </a:r>
            <a:r>
              <a:rPr lang="en-GB" sz="1800" dirty="0">
                <a:solidFill>
                  <a:schemeClr val="accent1">
                    <a:lumMod val="50000"/>
                  </a:schemeClr>
                </a:solidFill>
                <a:latin typeface="Arial" panose="020B0604020202020204" pitchFamily="34" charset="0"/>
                <a:cs typeface="Arial" panose="020B0604020202020204" pitchFamily="34" charset="0"/>
              </a:rPr>
              <a:t> being the responsibility of any person if they are being ‘looked after’ by a local authority or in care (except during planned short breaks) [Universal Credit Regulations 2013, reg 4A].</a:t>
            </a:r>
          </a:p>
          <a:p>
            <a:pPr marL="285750" indent="-285750">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In these circumstances the responsible parent or other person will not be eligible to claim Universal Credit for the child.</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p:txBody>
      </p:sp>
    </p:spTree>
    <p:extLst>
      <p:ext uri="{BB962C8B-B14F-4D97-AF65-F5344CB8AC3E}">
        <p14:creationId xmlns:p14="http://schemas.microsoft.com/office/powerpoint/2010/main" val="334531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Main responsibility </a:t>
            </a:r>
          </a:p>
        </p:txBody>
      </p:sp>
      <p:sp>
        <p:nvSpPr>
          <p:cNvPr id="3" name="Text Placeholder 2"/>
          <p:cNvSpPr>
            <a:spLocks noGrp="1"/>
          </p:cNvSpPr>
          <p:nvPr>
            <p:ph type="body" sz="quarter" idx="11"/>
          </p:nvPr>
        </p:nvSpPr>
        <p:spPr>
          <a:xfrm>
            <a:off x="430864" y="1316906"/>
            <a:ext cx="8114500" cy="2561926"/>
          </a:xfrm>
        </p:spPr>
        <p:txBody>
          <a:bodyPr/>
          <a:lstStyle/>
          <a:p>
            <a:pPr>
              <a:lnSpc>
                <a:spcPct val="100000"/>
              </a:lnSpc>
            </a:pPr>
            <a:endParaRPr lang="en-GB" dirty="0">
              <a:solidFill>
                <a:schemeClr val="accent1">
                  <a:lumMod val="50000"/>
                </a:schemeClr>
              </a:solidFill>
            </a:endParaRPr>
          </a:p>
          <a:p>
            <a:pPr marL="285750" indent="-285750">
              <a:lnSpc>
                <a:spcPct val="100000"/>
              </a:lnSpc>
              <a:buFont typeface="Arial" panose="020B0604020202020204" pitchFamily="34" charset="0"/>
              <a:buChar char="•"/>
            </a:pPr>
            <a:r>
              <a:rPr lang="en-GB" dirty="0">
                <a:solidFill>
                  <a:schemeClr val="accent1">
                    <a:lumMod val="50000"/>
                  </a:schemeClr>
                </a:solidFill>
              </a:rPr>
              <a:t>Where the child or qualifying young person normally lives with two or more persons who are not a couple, the  parties can agree who has the ‘main responsibility’ for the child or qualifying young person but  the Secretary of State can also decide the issue. </a:t>
            </a:r>
          </a:p>
          <a:p>
            <a:pPr marL="285750" indent="-285750">
              <a:lnSpc>
                <a:spcPct val="100000"/>
              </a:lnSpc>
              <a:buFont typeface="Arial" panose="020B0604020202020204" pitchFamily="34" charset="0"/>
              <a:buChar char="•"/>
            </a:pPr>
            <a:r>
              <a:rPr lang="en-GB" dirty="0">
                <a:solidFill>
                  <a:schemeClr val="accent1">
                    <a:lumMod val="50000"/>
                  </a:schemeClr>
                </a:solidFill>
              </a:rPr>
              <a:t>Where there is no agreement, then </a:t>
            </a:r>
            <a:r>
              <a:rPr lang="en-GB" dirty="0"/>
              <a:t>the starting point is where the child normally lives, but the focus is on the normal pattern of living rather than the amount of time spent with a particular person, or in a particular place.</a:t>
            </a:r>
          </a:p>
          <a:p>
            <a:pPr>
              <a:lnSpc>
                <a:spcPct val="100000"/>
              </a:lnSpc>
            </a:pPr>
            <a:endParaRPr lang="en-GB" dirty="0">
              <a:solidFill>
                <a:schemeClr val="accent1">
                  <a:lumMod val="50000"/>
                </a:schemeClr>
              </a:solidFill>
            </a:endParaRPr>
          </a:p>
          <a:p>
            <a:endParaRPr lang="en-GB" dirty="0"/>
          </a:p>
        </p:txBody>
      </p:sp>
    </p:spTree>
    <p:extLst>
      <p:ext uri="{BB962C8B-B14F-4D97-AF65-F5344CB8AC3E}">
        <p14:creationId xmlns:p14="http://schemas.microsoft.com/office/powerpoint/2010/main" val="415535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Shared residence cases </a:t>
            </a:r>
          </a:p>
        </p:txBody>
      </p:sp>
      <p:sp>
        <p:nvSpPr>
          <p:cNvPr id="3" name="Text Placeholder 2"/>
          <p:cNvSpPr>
            <a:spLocks noGrp="1"/>
          </p:cNvSpPr>
          <p:nvPr>
            <p:ph type="body" sz="quarter" idx="11"/>
          </p:nvPr>
        </p:nvSpPr>
        <p:spPr>
          <a:xfrm>
            <a:off x="414057" y="1146412"/>
            <a:ext cx="8566170" cy="3411940"/>
          </a:xfrm>
        </p:spPr>
        <p:txBody>
          <a:bodyPr/>
          <a:lstStyle/>
          <a:p>
            <a:pPr marL="285750" indent="-285750">
              <a:lnSpc>
                <a:spcPct val="100000"/>
              </a:lnSpc>
              <a:buFont typeface="Arial" panose="020B0604020202020204" pitchFamily="34" charset="0"/>
              <a:buChar char="•"/>
            </a:pPr>
            <a:r>
              <a:rPr lang="en-GB" dirty="0"/>
              <a:t>T</a:t>
            </a:r>
            <a:r>
              <a:rPr lang="en-US" dirty="0"/>
              <a:t>he phrase ‘normally lives with’ can apply to a minority carer or a majority carer, depending on the circumstances [</a:t>
            </a:r>
            <a:r>
              <a:rPr lang="en-GB" dirty="0"/>
              <a:t>MC v SSWP (UC): [2018] UKUT 44 (AAC)].</a:t>
            </a:r>
            <a:endParaRPr lang="en-US" dirty="0"/>
          </a:p>
          <a:p>
            <a:pPr marL="285750" indent="-285750">
              <a:lnSpc>
                <a:spcPct val="100000"/>
              </a:lnSpc>
              <a:buFont typeface="Arial" panose="020B0604020202020204" pitchFamily="34" charset="0"/>
              <a:buChar char="•"/>
            </a:pPr>
            <a:r>
              <a:rPr lang="en-US" dirty="0"/>
              <a:t>Under the UC scheme, which person gets Child Benefit for the child or qualifying young person is </a:t>
            </a:r>
            <a:r>
              <a:rPr lang="en-US" i="1" dirty="0"/>
              <a:t>not </a:t>
            </a:r>
            <a:r>
              <a:rPr lang="en-US" dirty="0"/>
              <a:t>taken into account when considering who should be treated as responsible for that child or young person. </a:t>
            </a:r>
          </a:p>
          <a:p>
            <a:pPr marL="285750" indent="-285750">
              <a:lnSpc>
                <a:spcPct val="100000"/>
              </a:lnSpc>
              <a:buFont typeface="Arial" panose="020B0604020202020204" pitchFamily="34" charset="0"/>
              <a:buChar char="•"/>
            </a:pPr>
            <a:r>
              <a:rPr lang="en-GB" dirty="0"/>
              <a:t>See Advice for Decision Makers (ADM) Chapter F1: Child Element – ‘Who can have main responsibility?’ at para F1065 for factors taken into account.</a:t>
            </a:r>
          </a:p>
          <a:p>
            <a:endParaRPr lang="en-GB" dirty="0"/>
          </a:p>
        </p:txBody>
      </p:sp>
    </p:spTree>
    <p:extLst>
      <p:ext uri="{BB962C8B-B14F-4D97-AF65-F5344CB8AC3E}">
        <p14:creationId xmlns:p14="http://schemas.microsoft.com/office/powerpoint/2010/main" val="319396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23938" y="1678676"/>
            <a:ext cx="7096125" cy="1096266"/>
          </a:xfrm>
        </p:spPr>
        <p:txBody>
          <a:bodyPr/>
          <a:lstStyle/>
          <a:p>
            <a:r>
              <a:rPr lang="en-GB" b="1" dirty="0"/>
              <a:t>Benefit Rules for </a:t>
            </a:r>
          </a:p>
          <a:p>
            <a:r>
              <a:rPr lang="en-GB" b="1" dirty="0"/>
              <a:t>Young Persons Aged 16-17</a:t>
            </a:r>
          </a:p>
        </p:txBody>
      </p:sp>
    </p:spTree>
    <p:extLst>
      <p:ext uri="{BB962C8B-B14F-4D97-AF65-F5344CB8AC3E}">
        <p14:creationId xmlns:p14="http://schemas.microsoft.com/office/powerpoint/2010/main" val="56528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Young persons under 18 years of age</a:t>
            </a:r>
          </a:p>
        </p:txBody>
      </p:sp>
      <p:sp>
        <p:nvSpPr>
          <p:cNvPr id="4" name="Text Placeholder 3"/>
          <p:cNvSpPr>
            <a:spLocks noGrp="1"/>
          </p:cNvSpPr>
          <p:nvPr>
            <p:ph type="body" sz="quarter" idx="11"/>
          </p:nvPr>
        </p:nvSpPr>
        <p:spPr>
          <a:xfrm>
            <a:off x="525438" y="1180531"/>
            <a:ext cx="8175009" cy="2766785"/>
          </a:xfrm>
        </p:spPr>
        <p:txBody>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a general rule, a claimant must be 18 years of age or over to make a claim for Universal Credit [Welfare Reform Act 2012, s.4(1)(a)].</a:t>
            </a:r>
          </a:p>
          <a:p>
            <a:pPr marL="285750" indent="-285750">
              <a:buFont typeface="Arial" panose="020B0604020202020204" pitchFamily="34" charset="0"/>
              <a:buChar char="•"/>
            </a:pPr>
            <a:r>
              <a:rPr lang="en-US" dirty="0"/>
              <a:t>But there are some limited exceptions to this rule (see next slide).</a:t>
            </a:r>
          </a:p>
          <a:p>
            <a:pPr marL="285750" indent="-285750">
              <a:buFont typeface="Arial" panose="020B0604020202020204" pitchFamily="34" charset="0"/>
              <a:buChar char="•"/>
            </a:pPr>
            <a:r>
              <a:rPr lang="en-US" dirty="0"/>
              <a:t>Note: A child under 16 can claim DLA.  A young person aged 16-17 can claim PIP.</a:t>
            </a:r>
            <a:endParaRPr lang="en-GB" dirty="0"/>
          </a:p>
          <a:p>
            <a:endParaRPr lang="en-GB" dirty="0"/>
          </a:p>
          <a:p>
            <a:r>
              <a:rPr lang="en-US" dirty="0"/>
              <a:t> </a:t>
            </a:r>
            <a:endParaRPr lang="en-GB" dirty="0"/>
          </a:p>
          <a:p>
            <a:endParaRPr lang="en-GB" dirty="0"/>
          </a:p>
        </p:txBody>
      </p:sp>
    </p:spTree>
    <p:extLst>
      <p:ext uri="{BB962C8B-B14F-4D97-AF65-F5344CB8AC3E}">
        <p14:creationId xmlns:p14="http://schemas.microsoft.com/office/powerpoint/2010/main" val="323399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16036" y="842934"/>
            <a:ext cx="7096125" cy="987137"/>
          </a:xfrm>
        </p:spPr>
        <p:txBody>
          <a:bodyPr/>
          <a:lstStyle/>
          <a:p>
            <a:r>
              <a:rPr lang="en-GB" sz="1800" dirty="0"/>
              <a:t>Young People’s Legal Rights Conference 2021</a:t>
            </a:r>
          </a:p>
          <a:p>
            <a:r>
              <a:rPr lang="en-GB" b="1" dirty="0"/>
              <a:t>SEMINAR 3</a:t>
            </a:r>
          </a:p>
          <a:p>
            <a:r>
              <a:rPr lang="en-GB" b="1" dirty="0"/>
              <a:t>Benefit Issues for Young People </a:t>
            </a:r>
          </a:p>
          <a:p>
            <a:endParaRPr lang="en-US" dirty="0"/>
          </a:p>
        </p:txBody>
      </p:sp>
      <p:sp>
        <p:nvSpPr>
          <p:cNvPr id="3" name="Text Placeholder 1"/>
          <p:cNvSpPr txBox="1">
            <a:spLocks/>
          </p:cNvSpPr>
          <p:nvPr/>
        </p:nvSpPr>
        <p:spPr>
          <a:xfrm>
            <a:off x="1210428" y="2322181"/>
            <a:ext cx="7096125" cy="161829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pPr>
            <a:endParaRPr lang="en-GB" sz="2400" dirty="0">
              <a:latin typeface="Georgia" panose="02040502050405020303" pitchFamily="18" charset="0"/>
              <a:cs typeface="Arial" panose="020B0604020202020204" pitchFamily="34" charset="0"/>
            </a:endParaRPr>
          </a:p>
          <a:p>
            <a:pPr>
              <a:lnSpc>
                <a:spcPct val="100000"/>
              </a:lnSpc>
              <a:spcBef>
                <a:spcPts val="0"/>
              </a:spcBef>
            </a:pPr>
            <a:r>
              <a:rPr lang="en-GB" sz="2400" dirty="0">
                <a:latin typeface="Georgia" panose="02040502050405020303" pitchFamily="18" charset="0"/>
                <a:cs typeface="Arial" panose="020B0604020202020204" pitchFamily="34" charset="0"/>
              </a:rPr>
              <a:t>Desmond Rutledge </a:t>
            </a:r>
          </a:p>
          <a:p>
            <a:pPr>
              <a:lnSpc>
                <a:spcPct val="100000"/>
              </a:lnSpc>
              <a:spcBef>
                <a:spcPts val="0"/>
              </a:spcBef>
            </a:pPr>
            <a:r>
              <a:rPr lang="en-GB" sz="2400" dirty="0">
                <a:latin typeface="Georgia" panose="02040502050405020303" pitchFamily="18" charset="0"/>
                <a:cs typeface="Arial" panose="020B0604020202020204" pitchFamily="34" charset="0"/>
              </a:rPr>
              <a:t>Garden Court Chambers</a:t>
            </a:r>
          </a:p>
          <a:p>
            <a:pPr>
              <a:lnSpc>
                <a:spcPct val="100000"/>
              </a:lnSpc>
              <a:spcBef>
                <a:spcPts val="0"/>
              </a:spcBef>
            </a:pPr>
            <a:r>
              <a:rPr lang="en-GB" sz="2000" dirty="0">
                <a:latin typeface="Georgia" panose="02040502050405020303" pitchFamily="18" charset="0"/>
                <a:cs typeface="Arial" panose="020B0604020202020204" pitchFamily="34" charset="0"/>
              </a:rPr>
              <a:t>20 October 2021</a:t>
            </a:r>
          </a:p>
          <a:p>
            <a:endParaRPr lang="en-US" dirty="0"/>
          </a:p>
        </p:txBody>
      </p:sp>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Exemptions to the 18 year rule - regulation 8</a:t>
            </a:r>
          </a:p>
        </p:txBody>
      </p:sp>
      <p:sp>
        <p:nvSpPr>
          <p:cNvPr id="3" name="Text Placeholder 2"/>
          <p:cNvSpPr>
            <a:spLocks noGrp="1"/>
          </p:cNvSpPr>
          <p:nvPr>
            <p:ph type="body" sz="quarter" idx="11"/>
          </p:nvPr>
        </p:nvSpPr>
        <p:spPr>
          <a:xfrm>
            <a:off x="499101" y="1364919"/>
            <a:ext cx="8139931" cy="2561926"/>
          </a:xfrm>
        </p:spPr>
        <p:txBody>
          <a:bodyPr/>
          <a:lstStyle/>
          <a:p>
            <a:r>
              <a:rPr lang="en-US" dirty="0"/>
              <a:t> </a:t>
            </a:r>
            <a:endParaRPr lang="en-GB" dirty="0"/>
          </a:p>
          <a:p>
            <a:pPr>
              <a:lnSpc>
                <a:spcPct val="100000"/>
              </a:lnSpc>
            </a:pPr>
            <a:endParaRPr lang="en-US" dirty="0"/>
          </a:p>
          <a:p>
            <a:pPr>
              <a:lnSpc>
                <a:spcPct val="100000"/>
              </a:lnSpc>
            </a:pPr>
            <a:r>
              <a:rPr lang="en-US" dirty="0"/>
              <a:t>The UC rules provide that the minimum age can be 16 years  </a:t>
            </a:r>
            <a:r>
              <a:rPr lang="en-GB" dirty="0"/>
              <a:t>if: </a:t>
            </a:r>
          </a:p>
          <a:p>
            <a:pPr>
              <a:lnSpc>
                <a:spcPct val="100000"/>
              </a:lnSpc>
            </a:pPr>
            <a:r>
              <a:rPr lang="en-GB" dirty="0"/>
              <a:t>(a) the young person is responsible for a child </a:t>
            </a:r>
          </a:p>
          <a:p>
            <a:pPr>
              <a:lnSpc>
                <a:spcPct val="100000"/>
              </a:lnSpc>
            </a:pPr>
            <a:r>
              <a:rPr lang="en-GB" dirty="0"/>
              <a:t>(b) has limited capability for work</a:t>
            </a:r>
          </a:p>
          <a:p>
            <a:pPr>
              <a:lnSpc>
                <a:spcPct val="100000"/>
              </a:lnSpc>
            </a:pPr>
            <a:r>
              <a:rPr lang="en-GB" dirty="0"/>
              <a:t>(c) has caring responsibilities for a disabled person</a:t>
            </a:r>
          </a:p>
          <a:p>
            <a:pPr>
              <a:lnSpc>
                <a:spcPct val="100000"/>
              </a:lnSpc>
            </a:pPr>
            <a:r>
              <a:rPr lang="en-GB" dirty="0"/>
              <a:t>(d) is a member of a couple responsible for a child </a:t>
            </a:r>
          </a:p>
          <a:p>
            <a:pPr>
              <a:lnSpc>
                <a:spcPct val="100000"/>
              </a:lnSpc>
            </a:pPr>
            <a:r>
              <a:rPr lang="en-GB" dirty="0"/>
              <a:t>(f) is pregnant – applies 11 weeks before EWC</a:t>
            </a:r>
            <a:endParaRPr lang="en-GB" b="1" dirty="0"/>
          </a:p>
          <a:p>
            <a:pPr>
              <a:lnSpc>
                <a:spcPct val="100000"/>
              </a:lnSpc>
            </a:pPr>
            <a:r>
              <a:rPr lang="en-GB" dirty="0"/>
              <a:t>[Universal Credit Regulations 2013, SI 2013/376, reg 8(1)(a) to (f)]</a:t>
            </a:r>
          </a:p>
          <a:p>
            <a:pPr>
              <a:lnSpc>
                <a:spcPct val="100000"/>
              </a:lnSpc>
            </a:pPr>
            <a:endParaRPr lang="en-GB" dirty="0"/>
          </a:p>
          <a:p>
            <a:endParaRPr lang="en-GB" dirty="0"/>
          </a:p>
        </p:txBody>
      </p:sp>
    </p:spTree>
    <p:extLst>
      <p:ext uri="{BB962C8B-B14F-4D97-AF65-F5344CB8AC3E}">
        <p14:creationId xmlns:p14="http://schemas.microsoft.com/office/powerpoint/2010/main" val="361131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Regulation 8</a:t>
            </a:r>
          </a:p>
        </p:txBody>
      </p:sp>
      <p:sp>
        <p:nvSpPr>
          <p:cNvPr id="3" name="Text Placeholder 2"/>
          <p:cNvSpPr>
            <a:spLocks noGrp="1"/>
          </p:cNvSpPr>
          <p:nvPr>
            <p:ph type="body" sz="quarter" idx="11"/>
          </p:nvPr>
        </p:nvSpPr>
        <p:spPr>
          <a:xfrm>
            <a:off x="327545" y="1064525"/>
            <a:ext cx="8659505" cy="3200400"/>
          </a:xfrm>
        </p:spPr>
        <p:txBody>
          <a:bodyPr/>
          <a:lstStyle/>
          <a:p>
            <a:pPr>
              <a:lnSpc>
                <a:spcPct val="100000"/>
              </a:lnSpc>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A young person aged 16-17 can also claim Universal Credit if they are </a:t>
            </a:r>
            <a:r>
              <a:rPr lang="en-GB" b="1" dirty="0"/>
              <a:t>‘without parental support</a:t>
            </a:r>
            <a:r>
              <a:rPr lang="en-GB" dirty="0"/>
              <a:t>’. </a:t>
            </a:r>
          </a:p>
          <a:p>
            <a:pPr marL="285750" indent="-285750">
              <a:lnSpc>
                <a:spcPct val="100000"/>
              </a:lnSpc>
              <a:buFont typeface="Arial" panose="020B0604020202020204" pitchFamily="34" charset="0"/>
              <a:buChar char="•"/>
            </a:pPr>
            <a:r>
              <a:rPr lang="en-US" dirty="0"/>
              <a:t>This situation can arise where the young person is not being looked after by a local authority and </a:t>
            </a:r>
            <a:endParaRPr lang="en-GB" dirty="0"/>
          </a:p>
          <a:p>
            <a:pPr>
              <a:lnSpc>
                <a:spcPct val="100000"/>
              </a:lnSpc>
            </a:pPr>
            <a:r>
              <a:rPr lang="en-US" dirty="0"/>
              <a:t>	</a:t>
            </a:r>
            <a:r>
              <a:rPr lang="en-GB" dirty="0"/>
              <a:t>(i) has no parent or </a:t>
            </a:r>
          </a:p>
          <a:p>
            <a:pPr>
              <a:lnSpc>
                <a:spcPct val="100000"/>
              </a:lnSpc>
            </a:pPr>
            <a:r>
              <a:rPr lang="en-GB" dirty="0"/>
              <a:t>	(ii) cannot live with their parents because </a:t>
            </a:r>
          </a:p>
          <a:p>
            <a:pPr marL="971468" lvl="2" indent="-285750">
              <a:lnSpc>
                <a:spcPct val="100000"/>
              </a:lnSpc>
              <a:buFont typeface="Wingdings" panose="05000000000000000000" pitchFamily="2" charset="2"/>
              <a:buChar char="Ø"/>
            </a:pPr>
            <a:r>
              <a:rPr lang="en-GB" dirty="0"/>
              <a:t>the young person is </a:t>
            </a:r>
            <a:r>
              <a:rPr lang="en-GB" u="sng" dirty="0"/>
              <a:t>estranged</a:t>
            </a:r>
            <a:r>
              <a:rPr lang="en-GB" dirty="0"/>
              <a:t> from their parents or </a:t>
            </a:r>
          </a:p>
          <a:p>
            <a:pPr marL="971468" lvl="2" indent="-285750">
              <a:lnSpc>
                <a:spcPct val="100000"/>
              </a:lnSpc>
              <a:buFont typeface="Wingdings" panose="05000000000000000000" pitchFamily="2" charset="2"/>
              <a:buChar char="Ø"/>
            </a:pPr>
            <a:r>
              <a:rPr lang="en-GB" dirty="0"/>
              <a:t>there is a serious risk to the person’s physical or mental health or that the person would suffer significant harm if they lived with their parents or …(iii)</a:t>
            </a:r>
          </a:p>
          <a:p>
            <a:endParaRPr lang="en-GB" dirty="0"/>
          </a:p>
          <a:p>
            <a:endParaRPr lang="en-GB" dirty="0"/>
          </a:p>
        </p:txBody>
      </p:sp>
    </p:spTree>
    <p:extLst>
      <p:ext uri="{BB962C8B-B14F-4D97-AF65-F5344CB8AC3E}">
        <p14:creationId xmlns:p14="http://schemas.microsoft.com/office/powerpoint/2010/main" val="216164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Caselaw on ‘estranged’ </a:t>
            </a:r>
          </a:p>
        </p:txBody>
      </p:sp>
      <p:sp>
        <p:nvSpPr>
          <p:cNvPr id="3" name="Text Placeholder 2"/>
          <p:cNvSpPr>
            <a:spLocks noGrp="1"/>
          </p:cNvSpPr>
          <p:nvPr>
            <p:ph type="body" sz="quarter" idx="11"/>
          </p:nvPr>
        </p:nvSpPr>
        <p:spPr>
          <a:xfrm>
            <a:off x="430864" y="1310328"/>
            <a:ext cx="8497236" cy="2561926"/>
          </a:xfrm>
        </p:spPr>
        <p:txBody>
          <a:bodyPr/>
          <a:lstStyle/>
          <a:p>
            <a:pPr>
              <a:lnSpc>
                <a:spcPct val="100000"/>
              </a:lnSpc>
            </a:pPr>
            <a:endParaRPr lang="en-GB" dirty="0"/>
          </a:p>
          <a:p>
            <a:pPr marL="285750" indent="-285750">
              <a:lnSpc>
                <a:spcPct val="100000"/>
              </a:lnSpc>
              <a:buFont typeface="Arial" panose="020B0604020202020204" pitchFamily="34" charset="0"/>
              <a:buChar char="•"/>
            </a:pPr>
            <a:r>
              <a:rPr lang="en-GB" dirty="0"/>
              <a:t>Case law on ‘estranged’ has held that when the word is used with reference to parent and child, it connotes either some significant element of disharmony, or at the very least an absence of any of the affection which one would expect between them (</a:t>
            </a:r>
            <a:r>
              <a:rPr lang="da-DK" i="1" dirty="0"/>
              <a:t>CIS/4096/2005</a:t>
            </a:r>
            <a:r>
              <a:rPr lang="da-DK" dirty="0"/>
              <a:t> at para 17).</a:t>
            </a:r>
          </a:p>
          <a:p>
            <a:pPr marL="285750" indent="-285750">
              <a:lnSpc>
                <a:spcPct val="100000"/>
              </a:lnSpc>
              <a:buFont typeface="Arial" panose="020B0604020202020204" pitchFamily="34" charset="0"/>
              <a:buChar char="•"/>
            </a:pPr>
            <a:r>
              <a:rPr lang="en-GB" dirty="0"/>
              <a:t>Estrangement may be one-sided in that one party does not want a rift to exist but the other party is unwilling to mend matters. But there is no necessity for this feeling to be mutual. It is possible for a child to become alienated in feeling and affection while the parent retains affection, and there may be the reverse position, with a child retaining affection for a parent who resists reconciliation (</a:t>
            </a:r>
            <a:r>
              <a:rPr lang="da-DK" i="1" dirty="0"/>
              <a:t>CIS/4096/2005</a:t>
            </a:r>
            <a:r>
              <a:rPr lang="da-DK" dirty="0"/>
              <a:t> at para 12)</a:t>
            </a:r>
          </a:p>
          <a:p>
            <a:pPr>
              <a:lnSpc>
                <a:spcPct val="100000"/>
              </a:lnSpc>
            </a:pPr>
            <a:endParaRPr lang="en-GB" dirty="0"/>
          </a:p>
        </p:txBody>
      </p:sp>
    </p:spTree>
    <p:extLst>
      <p:ext uri="{BB962C8B-B14F-4D97-AF65-F5344CB8AC3E}">
        <p14:creationId xmlns:p14="http://schemas.microsoft.com/office/powerpoint/2010/main" val="167642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Regulation 8 cont.</a:t>
            </a:r>
          </a:p>
        </p:txBody>
      </p:sp>
      <p:sp>
        <p:nvSpPr>
          <p:cNvPr id="3" name="Text Placeholder 2"/>
          <p:cNvSpPr>
            <a:spLocks noGrp="1"/>
          </p:cNvSpPr>
          <p:nvPr>
            <p:ph type="body" sz="quarter" idx="11"/>
          </p:nvPr>
        </p:nvSpPr>
        <p:spPr>
          <a:xfrm>
            <a:off x="530064" y="1317152"/>
            <a:ext cx="8061202" cy="2561926"/>
          </a:xfrm>
        </p:spPr>
        <p:txBody>
          <a:bodyPr/>
          <a:lstStyle/>
          <a:p>
            <a:endParaRPr lang="en-US" dirty="0"/>
          </a:p>
          <a:p>
            <a:pPr>
              <a:lnSpc>
                <a:spcPct val="100000"/>
              </a:lnSpc>
            </a:pPr>
            <a:r>
              <a:rPr lang="en-US" dirty="0"/>
              <a:t>	(iii) is living away from their parents and neither parent is able to financially support them because that parent </a:t>
            </a:r>
            <a:endParaRPr lang="en-GB" dirty="0"/>
          </a:p>
          <a:p>
            <a:pPr marL="971468" lvl="2" indent="-285750">
              <a:lnSpc>
                <a:spcPct val="100000"/>
              </a:lnSpc>
              <a:buFont typeface="Wingdings" panose="05000000000000000000" pitchFamily="2" charset="2"/>
              <a:buChar char="Ø"/>
            </a:pPr>
            <a:r>
              <a:rPr lang="en-US" dirty="0"/>
              <a:t>has a physical or mental impairment or </a:t>
            </a:r>
            <a:endParaRPr lang="en-GB" dirty="0"/>
          </a:p>
          <a:p>
            <a:pPr marL="971468" lvl="2" indent="-285750">
              <a:lnSpc>
                <a:spcPct val="100000"/>
              </a:lnSpc>
              <a:buFont typeface="Wingdings" panose="05000000000000000000" pitchFamily="2" charset="2"/>
              <a:buChar char="Ø"/>
            </a:pPr>
            <a:r>
              <a:rPr lang="en-US" dirty="0"/>
              <a:t>is detained in custody pending trial or awaiting sentence or in prison or </a:t>
            </a:r>
          </a:p>
          <a:p>
            <a:pPr marL="971468" lvl="2" indent="-285750">
              <a:lnSpc>
                <a:spcPct val="100000"/>
              </a:lnSpc>
              <a:buFont typeface="Wingdings" panose="05000000000000000000" pitchFamily="2" charset="2"/>
              <a:buChar char="Ø"/>
            </a:pPr>
            <a:r>
              <a:rPr lang="en-US" dirty="0"/>
              <a:t>is not allowed to enter or re-enter Great Britain.</a:t>
            </a:r>
            <a:endParaRPr lang="en-GB" dirty="0"/>
          </a:p>
          <a:p>
            <a:pPr>
              <a:lnSpc>
                <a:spcPct val="100000"/>
              </a:lnSpc>
            </a:pPr>
            <a:r>
              <a:rPr lang="en-GB" dirty="0"/>
              <a:t>[Universal Credit Regulations 2013, reg 8(3)(a) to (c)]</a:t>
            </a:r>
          </a:p>
          <a:p>
            <a:endParaRPr lang="en-GB" dirty="0"/>
          </a:p>
          <a:p>
            <a:endParaRPr lang="en-GB" dirty="0"/>
          </a:p>
        </p:txBody>
      </p:sp>
    </p:spTree>
    <p:extLst>
      <p:ext uri="{BB962C8B-B14F-4D97-AF65-F5344CB8AC3E}">
        <p14:creationId xmlns:p14="http://schemas.microsoft.com/office/powerpoint/2010/main" val="400854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23938" y="1467134"/>
            <a:ext cx="7096125" cy="1307807"/>
          </a:xfrm>
        </p:spPr>
        <p:txBody>
          <a:bodyPr/>
          <a:lstStyle/>
          <a:p>
            <a:r>
              <a:rPr lang="en-GB" b="1" dirty="0"/>
              <a:t>Special Benefit Rules </a:t>
            </a:r>
          </a:p>
          <a:p>
            <a:r>
              <a:rPr lang="en-GB" b="1" dirty="0"/>
              <a:t>for Care Leavers</a:t>
            </a:r>
          </a:p>
        </p:txBody>
      </p:sp>
    </p:spTree>
    <p:extLst>
      <p:ext uri="{BB962C8B-B14F-4D97-AF65-F5344CB8AC3E}">
        <p14:creationId xmlns:p14="http://schemas.microsoft.com/office/powerpoint/2010/main" val="2282984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058" y="375762"/>
            <a:ext cx="7281388" cy="300038"/>
          </a:xfrm>
        </p:spPr>
        <p:txBody>
          <a:bodyPr/>
          <a:lstStyle/>
          <a:p>
            <a:r>
              <a:rPr lang="en-US" b="1" dirty="0"/>
              <a:t>Special benefit rules for care leavers</a:t>
            </a:r>
          </a:p>
        </p:txBody>
      </p:sp>
      <p:sp>
        <p:nvSpPr>
          <p:cNvPr id="3" name="Text Placeholder 2"/>
          <p:cNvSpPr>
            <a:spLocks noGrp="1"/>
          </p:cNvSpPr>
          <p:nvPr>
            <p:ph type="body" sz="quarter" idx="11"/>
          </p:nvPr>
        </p:nvSpPr>
        <p:spPr>
          <a:xfrm>
            <a:off x="488887" y="941560"/>
            <a:ext cx="8474044" cy="3322622"/>
          </a:xfrm>
        </p:spPr>
        <p:txBody>
          <a:bodyPr/>
          <a:lstStyle/>
          <a:p>
            <a:pPr marL="171450" indent="-171450">
              <a:lnSpc>
                <a:spcPct val="100000"/>
              </a:lnSpc>
              <a:spcBef>
                <a:spcPts val="0"/>
              </a:spcBef>
              <a:spcAft>
                <a:spcPts val="600"/>
              </a:spcAft>
              <a:buFont typeface="Arial" panose="020B0604020202020204" pitchFamily="34" charset="0"/>
              <a:buChar char="•"/>
            </a:pPr>
            <a:endParaRPr lang="en-GB" dirty="0"/>
          </a:p>
          <a:p>
            <a:pPr marL="171450" indent="-171450">
              <a:lnSpc>
                <a:spcPct val="100000"/>
              </a:lnSpc>
              <a:spcBef>
                <a:spcPts val="0"/>
              </a:spcBef>
              <a:spcAft>
                <a:spcPts val="600"/>
              </a:spcAft>
              <a:buFont typeface="Arial" panose="020B0604020202020204" pitchFamily="34" charset="0"/>
              <a:buChar char="•"/>
            </a:pPr>
            <a:r>
              <a:rPr lang="en-GB" dirty="0"/>
              <a:t>As a general rule, a young person who has been in care, either as an eligible child [Children Act 1989, para 19B Sch 2) or as a relevant child (Children Act 1989, s23A) is excluded from claiming benefits [(Child (Leaving Care) Act 2000 s6(1)]. </a:t>
            </a:r>
          </a:p>
          <a:p>
            <a:pPr marL="171450" indent="-171450">
              <a:lnSpc>
                <a:spcPct val="100000"/>
              </a:lnSpc>
              <a:spcBef>
                <a:spcPts val="0"/>
              </a:spcBef>
              <a:spcAft>
                <a:spcPts val="600"/>
              </a:spcAft>
              <a:buFont typeface="Arial" panose="020B0604020202020204" pitchFamily="34" charset="0"/>
              <a:buChar char="•"/>
            </a:pPr>
            <a:r>
              <a:rPr lang="en-GB" dirty="0"/>
              <a:t>Care leavers under the age of 18 are therefore excluded from Universal Credit. [Universal Credit Regulations 2013, reg 8(4)].</a:t>
            </a:r>
          </a:p>
          <a:p>
            <a:pPr marL="171450" indent="-171450">
              <a:lnSpc>
                <a:spcPct val="100000"/>
              </a:lnSpc>
              <a:spcBef>
                <a:spcPts val="0"/>
              </a:spcBef>
              <a:spcAft>
                <a:spcPts val="600"/>
              </a:spcAft>
              <a:buFont typeface="Arial" panose="020B0604020202020204" pitchFamily="34" charset="0"/>
              <a:buChar char="•"/>
            </a:pPr>
            <a:r>
              <a:rPr lang="en-GB" dirty="0"/>
              <a:t>Care leavers between the ages 16 to 17 </a:t>
            </a:r>
            <a:r>
              <a:rPr lang="en-GB" u="sng" dirty="0"/>
              <a:t>can still claim</a:t>
            </a:r>
            <a:r>
              <a:rPr lang="en-GB" dirty="0"/>
              <a:t> Universal Credit if they are responsible for a dependent child or a member of a couple with a child, or are assessed as having limited capability for work [Universal Credit Regulations 2013, reg 8(2)].</a:t>
            </a:r>
          </a:p>
          <a:p>
            <a:pPr marL="171450" indent="-171450">
              <a:lnSpc>
                <a:spcPct val="100000"/>
              </a:lnSpc>
              <a:spcBef>
                <a:spcPts val="0"/>
              </a:spcBef>
              <a:spcAft>
                <a:spcPts val="600"/>
              </a:spcAft>
              <a:buFont typeface="Arial" panose="020B0604020202020204" pitchFamily="34" charset="0"/>
              <a:buChar char="•"/>
            </a:pPr>
            <a:r>
              <a:rPr lang="en-GB" dirty="0"/>
              <a:t>But social services still remain responsible for their housing costs [Universal Credit Regulations 2013, Sch 4 para 4].</a:t>
            </a:r>
          </a:p>
          <a:p>
            <a:pPr marL="171450" indent="-171450">
              <a:lnSpc>
                <a:spcPct val="100000"/>
              </a:lnSpc>
              <a:spcBef>
                <a:spcPts val="0"/>
              </a:spcBef>
              <a:spcAft>
                <a:spcPts val="600"/>
              </a:spcAft>
              <a:buFont typeface="Arial" panose="020B0604020202020204" pitchFamily="34" charset="0"/>
              <a:buChar char="•"/>
            </a:pPr>
            <a:endParaRPr lang="en-GB" dirty="0">
              <a:latin typeface="Georgia" panose="02040502050405020303" pitchFamily="18" charset="0"/>
            </a:endParaRPr>
          </a:p>
        </p:txBody>
      </p:sp>
    </p:spTree>
    <p:extLst>
      <p:ext uri="{BB962C8B-B14F-4D97-AF65-F5344CB8AC3E}">
        <p14:creationId xmlns:p14="http://schemas.microsoft.com/office/powerpoint/2010/main" val="344665421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Claiming benefits for a looked after child </a:t>
            </a:r>
          </a:p>
        </p:txBody>
      </p:sp>
      <p:sp>
        <p:nvSpPr>
          <p:cNvPr id="3" name="Text Placeholder 2"/>
          <p:cNvSpPr>
            <a:spLocks noGrp="1"/>
          </p:cNvSpPr>
          <p:nvPr>
            <p:ph type="body" sz="quarter" idx="11"/>
          </p:nvPr>
        </p:nvSpPr>
        <p:spPr>
          <a:xfrm>
            <a:off x="379940" y="1173850"/>
            <a:ext cx="8252268" cy="2913654"/>
          </a:xfrm>
        </p:spPr>
        <p:txBody>
          <a:bodyPr/>
          <a:lstStyle/>
          <a:p>
            <a:pPr>
              <a:lnSpc>
                <a:spcPct val="100000"/>
              </a:lnSpc>
            </a:pPr>
            <a:endParaRPr lang="en-GB" dirty="0"/>
          </a:p>
          <a:p>
            <a:pPr>
              <a:lnSpc>
                <a:spcPct val="100000"/>
              </a:lnSpc>
            </a:pPr>
            <a:endParaRPr lang="en-GB" dirty="0"/>
          </a:p>
          <a:p>
            <a:pPr>
              <a:lnSpc>
                <a:spcPct val="100000"/>
              </a:lnSpc>
            </a:pPr>
            <a:endParaRPr lang="en-GB" dirty="0"/>
          </a:p>
          <a:p>
            <a:pPr marL="285750" indent="-285750">
              <a:lnSpc>
                <a:spcPct val="100000"/>
              </a:lnSpc>
              <a:buFont typeface="Arial" panose="020B0604020202020204" pitchFamily="34" charset="0"/>
              <a:buChar char="•"/>
            </a:pPr>
            <a:r>
              <a:rPr lang="en-GB" dirty="0"/>
              <a:t>If a young person is or was previously ‘looked after’ by a local authority, then they will not count as part of the claimant’s household or benefit unit if a claim is made for Universal Credit [Universal Credit Regulations 2013, reg 4(6)(a)].</a:t>
            </a:r>
          </a:p>
          <a:p>
            <a:pPr marL="285750" indent="-285750">
              <a:lnSpc>
                <a:spcPct val="100000"/>
              </a:lnSpc>
              <a:buFont typeface="Arial" panose="020B0604020202020204" pitchFamily="34" charset="0"/>
              <a:buChar char="•"/>
            </a:pPr>
            <a:r>
              <a:rPr lang="en-GB" dirty="0"/>
              <a:t>There is an exception during any period that the child or qualifying young person spends time with their parent or during a planned break or a series of short breaks for the purpose of providing respite for the person who normally cares for that child [Universal Credit Regulations 2013, reg 4; Advice for Decision Makers </a:t>
            </a:r>
            <a:r>
              <a:rPr lang="en-US" dirty="0"/>
              <a:t>ADM Chapter F1: Child Element para F1072].</a:t>
            </a:r>
            <a:endParaRPr lang="en-GB" dirty="0"/>
          </a:p>
          <a:p>
            <a:pPr>
              <a:lnSpc>
                <a:spcPct val="100000"/>
              </a:lnSpc>
            </a:pPr>
            <a:endParaRPr lang="en-GB" dirty="0"/>
          </a:p>
          <a:p>
            <a:pPr>
              <a:lnSpc>
                <a:spcPct val="100000"/>
              </a:lnSpc>
            </a:pPr>
            <a:endParaRPr lang="en-GB" dirty="0"/>
          </a:p>
          <a:p>
            <a:endParaRPr lang="en-GB" dirty="0"/>
          </a:p>
        </p:txBody>
      </p:sp>
      <p:sp>
        <p:nvSpPr>
          <p:cNvPr id="4" name="Rectangle 3"/>
          <p:cNvSpPr/>
          <p:nvPr/>
        </p:nvSpPr>
        <p:spPr>
          <a:xfrm>
            <a:off x="379939" y="1340644"/>
            <a:ext cx="8252269" cy="646331"/>
          </a:xfrm>
          <a:prstGeom prst="rect">
            <a:avLst/>
          </a:prstGeom>
        </p:spPr>
        <p:txBody>
          <a:bodyPr wrap="square">
            <a:spAutoFit/>
          </a:bodyPr>
          <a:lstStyle/>
          <a:p>
            <a:pPr marL="285750" indent="-285750">
              <a:buFont typeface="Arial" panose="020B0604020202020204" pitchFamily="34" charset="0"/>
              <a:buChar char="•"/>
            </a:pPr>
            <a:endParaRPr lang="en-GB" sz="1800" dirty="0"/>
          </a:p>
          <a:p>
            <a:endParaRPr lang="en-GB" sz="1800" dirty="0"/>
          </a:p>
        </p:txBody>
      </p:sp>
    </p:spTree>
    <p:extLst>
      <p:ext uri="{BB962C8B-B14F-4D97-AF65-F5344CB8AC3E}">
        <p14:creationId xmlns:p14="http://schemas.microsoft.com/office/powerpoint/2010/main" val="238251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2781" y="375762"/>
            <a:ext cx="8231259" cy="300038"/>
          </a:xfrm>
        </p:spPr>
        <p:txBody>
          <a:bodyPr/>
          <a:lstStyle/>
          <a:p>
            <a:r>
              <a:rPr lang="en-GB" dirty="0"/>
              <a:t>Fostered, adopted children, and those under and special guardianships</a:t>
            </a:r>
          </a:p>
        </p:txBody>
      </p:sp>
      <p:sp>
        <p:nvSpPr>
          <p:cNvPr id="3" name="Text Placeholder 2"/>
          <p:cNvSpPr>
            <a:spLocks noGrp="1"/>
          </p:cNvSpPr>
          <p:nvPr>
            <p:ph type="body" sz="quarter" idx="11"/>
          </p:nvPr>
        </p:nvSpPr>
        <p:spPr>
          <a:xfrm>
            <a:off x="430864" y="1255594"/>
            <a:ext cx="8133106" cy="2616660"/>
          </a:xfrm>
        </p:spPr>
        <p:txBody>
          <a:bodyPr/>
          <a:lstStyle/>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If a child has been placed with a claimant by the local authority then the child will not be counted as a member of the claimant’s family or benefit unit [Universal Credit Regulations 2013, reg 4(6)(a)].</a:t>
            </a:r>
          </a:p>
          <a:p>
            <a:pPr marL="285750" indent="-285750">
              <a:lnSpc>
                <a:spcPct val="100000"/>
              </a:lnSpc>
              <a:buFont typeface="Arial" panose="020B0604020202020204" pitchFamily="34" charset="0"/>
              <a:buChar char="•"/>
            </a:pPr>
            <a:r>
              <a:rPr lang="en-GB" dirty="0"/>
              <a:t>But there is provision for one additional bedroom to be allowed for a foster carer [Universal Credit Regulations 2013, Sch 4 paras 10, 12].</a:t>
            </a:r>
          </a:p>
          <a:p>
            <a:pPr marL="285750" indent="-285750">
              <a:lnSpc>
                <a:spcPct val="100000"/>
              </a:lnSpc>
              <a:buFont typeface="Arial" panose="020B0604020202020204" pitchFamily="34" charset="0"/>
              <a:buChar char="•"/>
            </a:pPr>
            <a:r>
              <a:rPr lang="en-US" dirty="0"/>
              <a:t>An </a:t>
            </a:r>
            <a:r>
              <a:rPr lang="en-GB" dirty="0"/>
              <a:t>adopted child does not count as part of the claimant’s family for benefit purposes.</a:t>
            </a:r>
          </a:p>
          <a:p>
            <a:pPr marL="285750" indent="-285750">
              <a:lnSpc>
                <a:spcPct val="100000"/>
              </a:lnSpc>
              <a:buFont typeface="Arial" panose="020B0604020202020204" pitchFamily="34" charset="0"/>
              <a:buChar char="•"/>
            </a:pPr>
            <a:r>
              <a:rPr lang="en-GB" dirty="0"/>
              <a:t>A child subject to special guardianship is no longer ‘looked after’, and their carer can claim the child element within Universal Credit for them in the normal way [Advice for Decision Makers ADM Chapter F1: Child Element, para F1072].</a:t>
            </a:r>
          </a:p>
          <a:p>
            <a:endParaRPr lang="en-GB" dirty="0"/>
          </a:p>
        </p:txBody>
      </p:sp>
    </p:spTree>
    <p:extLst>
      <p:ext uri="{BB962C8B-B14F-4D97-AF65-F5344CB8AC3E}">
        <p14:creationId xmlns:p14="http://schemas.microsoft.com/office/powerpoint/2010/main" val="4024353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23938" y="1214652"/>
            <a:ext cx="7035065" cy="1560290"/>
          </a:xfrm>
        </p:spPr>
        <p:txBody>
          <a:bodyPr/>
          <a:lstStyle/>
          <a:p>
            <a:r>
              <a:rPr lang="en-GB" b="1" dirty="0"/>
              <a:t>Benefits for housing costs in the private rented sector – </a:t>
            </a:r>
          </a:p>
          <a:p>
            <a:r>
              <a:rPr lang="en-GB" b="1" dirty="0"/>
              <a:t>Shared accommodation</a:t>
            </a:r>
          </a:p>
        </p:txBody>
      </p:sp>
    </p:spTree>
    <p:extLst>
      <p:ext uri="{BB962C8B-B14F-4D97-AF65-F5344CB8AC3E}">
        <p14:creationId xmlns:p14="http://schemas.microsoft.com/office/powerpoint/2010/main" val="101713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76" y="375762"/>
            <a:ext cx="7112682" cy="300038"/>
          </a:xfrm>
        </p:spPr>
        <p:txBody>
          <a:bodyPr/>
          <a:lstStyle/>
          <a:p>
            <a:r>
              <a:rPr lang="en-GB" dirty="0"/>
              <a:t>Housing costs in the private rented sector - LHA </a:t>
            </a:r>
          </a:p>
        </p:txBody>
      </p:sp>
      <p:sp>
        <p:nvSpPr>
          <p:cNvPr id="5" name="Text Placeholder 4"/>
          <p:cNvSpPr>
            <a:spLocks noGrp="1"/>
          </p:cNvSpPr>
          <p:nvPr>
            <p:ph type="body" sz="quarter" idx="11"/>
          </p:nvPr>
        </p:nvSpPr>
        <p:spPr>
          <a:xfrm>
            <a:off x="520918" y="1199491"/>
            <a:ext cx="8165882" cy="2561926"/>
          </a:xfrm>
        </p:spPr>
        <p:txBody>
          <a:bodyPr/>
          <a:lstStyle/>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Once a young person is 18 years of age they can access Universal Credit including help with housing costs, on the same basis as others of their age. </a:t>
            </a:r>
          </a:p>
          <a:p>
            <a:pPr marL="285750" indent="-285750">
              <a:lnSpc>
                <a:spcPct val="100000"/>
              </a:lnSpc>
              <a:buFont typeface="Arial" panose="020B0604020202020204" pitchFamily="34" charset="0"/>
              <a:buChar char="•"/>
            </a:pPr>
            <a:r>
              <a:rPr lang="en-GB" dirty="0"/>
              <a:t>Housing costs under Universal Credit are subject to a rent cap (the bedroom tax).  </a:t>
            </a:r>
          </a:p>
          <a:p>
            <a:pPr marL="285750" indent="-285750">
              <a:lnSpc>
                <a:spcPct val="100000"/>
              </a:lnSpc>
              <a:buFont typeface="Arial" panose="020B0604020202020204" pitchFamily="34" charset="0"/>
              <a:buChar char="•"/>
            </a:pPr>
            <a:r>
              <a:rPr lang="en-GB" dirty="0"/>
              <a:t>In the private sector Universal Credit is paid under the local housing allowance (LHA) rules, which comprise a set of rates for a number of categories - listed below:</a:t>
            </a:r>
          </a:p>
          <a:p>
            <a:pPr marL="285750" indent="-285750">
              <a:lnSpc>
                <a:spcPct val="100000"/>
              </a:lnSpc>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0208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Introduction</a:t>
            </a:r>
          </a:p>
        </p:txBody>
      </p:sp>
      <p:sp>
        <p:nvSpPr>
          <p:cNvPr id="3" name="Text Placeholder 2"/>
          <p:cNvSpPr>
            <a:spLocks noGrp="1"/>
          </p:cNvSpPr>
          <p:nvPr>
            <p:ph type="body" sz="quarter" idx="11"/>
          </p:nvPr>
        </p:nvSpPr>
        <p:spPr>
          <a:xfrm>
            <a:off x="522960" y="914399"/>
            <a:ext cx="7942029" cy="3404103"/>
          </a:xfrm>
        </p:spPr>
        <p:txBody>
          <a:bodyPr/>
          <a:lstStyle/>
          <a:p>
            <a:pPr>
              <a:lnSpc>
                <a:spcPct val="150000"/>
              </a:lnSpc>
              <a:spcBef>
                <a:spcPts val="0"/>
              </a:spcBef>
            </a:pPr>
            <a:endParaRPr lang="en-GB" sz="1200" dirty="0"/>
          </a:p>
          <a:p>
            <a:pPr>
              <a:lnSpc>
                <a:spcPct val="150000"/>
              </a:lnSpc>
              <a:spcBef>
                <a:spcPts val="0"/>
              </a:spcBef>
            </a:pPr>
            <a:endParaRPr lang="en-GB" dirty="0">
              <a:latin typeface="Georgia" panose="02040502050405020303" pitchFamily="18" charset="0"/>
            </a:endParaRPr>
          </a:p>
          <a:p>
            <a:pPr algn="just">
              <a:lnSpc>
                <a:spcPct val="100000"/>
              </a:lnSpc>
              <a:spcBef>
                <a:spcPts val="0"/>
              </a:spcBef>
              <a:spcAft>
                <a:spcPts val="600"/>
              </a:spcAft>
            </a:pPr>
            <a:endParaRPr lang="en-GB" dirty="0">
              <a:latin typeface="Georgia" panose="02040502050405020303" pitchFamily="18" charset="0"/>
            </a:endParaRPr>
          </a:p>
          <a:p>
            <a:pPr algn="just">
              <a:lnSpc>
                <a:spcPct val="100000"/>
              </a:lnSpc>
              <a:spcBef>
                <a:spcPts val="0"/>
              </a:spcBef>
              <a:spcAft>
                <a:spcPts val="600"/>
              </a:spcAft>
            </a:pPr>
            <a:endParaRPr lang="en-GB" dirty="0"/>
          </a:p>
          <a:p>
            <a:pPr algn="just">
              <a:lnSpc>
                <a:spcPct val="100000"/>
              </a:lnSpc>
              <a:spcBef>
                <a:spcPts val="0"/>
              </a:spcBef>
              <a:spcAft>
                <a:spcPts val="600"/>
              </a:spcAft>
            </a:pPr>
            <a:r>
              <a:rPr lang="en-GB" dirty="0"/>
              <a:t>In this session I will be looking at the following topics</a:t>
            </a:r>
          </a:p>
          <a:p>
            <a:pPr marL="285750" lvl="0" indent="-285750">
              <a:lnSpc>
                <a:spcPct val="100000"/>
              </a:lnSpc>
              <a:buFont typeface="Arial" panose="020B0604020202020204" pitchFamily="34" charset="0"/>
              <a:buChar char="•"/>
            </a:pPr>
            <a:r>
              <a:rPr lang="en-US" dirty="0"/>
              <a:t>Universal Credit – the basics</a:t>
            </a:r>
          </a:p>
          <a:p>
            <a:pPr marL="285750" lvl="0" indent="-285750">
              <a:lnSpc>
                <a:spcPct val="100000"/>
              </a:lnSpc>
              <a:buFont typeface="Arial" panose="020B0604020202020204" pitchFamily="34" charset="0"/>
              <a:buChar char="•"/>
            </a:pPr>
            <a:r>
              <a:rPr lang="en-US" dirty="0"/>
              <a:t>Some key terms and definitions </a:t>
            </a:r>
            <a:endParaRPr lang="en-GB" dirty="0"/>
          </a:p>
          <a:p>
            <a:pPr marL="285750" lvl="0" indent="-285750">
              <a:lnSpc>
                <a:spcPct val="100000"/>
              </a:lnSpc>
              <a:buFont typeface="Arial" panose="020B0604020202020204" pitchFamily="34" charset="0"/>
              <a:buChar char="•"/>
            </a:pPr>
            <a:r>
              <a:rPr lang="en-US" dirty="0"/>
              <a:t>The general rules for young persons 16-17</a:t>
            </a:r>
          </a:p>
          <a:p>
            <a:pPr marL="285750" indent="-285750">
              <a:lnSpc>
                <a:spcPct val="100000"/>
              </a:lnSpc>
              <a:buFont typeface="Arial" panose="020B0604020202020204" pitchFamily="34" charset="0"/>
              <a:buChar char="•"/>
            </a:pPr>
            <a:r>
              <a:rPr lang="en-US" dirty="0"/>
              <a:t>The special benefit rules for care leavers </a:t>
            </a:r>
            <a:endParaRPr lang="en-GB" dirty="0"/>
          </a:p>
          <a:p>
            <a:pPr marL="285750" lvl="0" indent="-285750">
              <a:lnSpc>
                <a:spcPct val="100000"/>
              </a:lnSpc>
              <a:buFont typeface="Arial" panose="020B0604020202020204" pitchFamily="34" charset="0"/>
              <a:buChar char="•"/>
            </a:pPr>
            <a:r>
              <a:rPr lang="en-US" dirty="0"/>
              <a:t>Benefits for housing costs in the private rented sector - shared accommodation </a:t>
            </a:r>
          </a:p>
          <a:p>
            <a:pPr lvl="0">
              <a:lnSpc>
                <a:spcPct val="100000"/>
              </a:lnSpc>
            </a:pPr>
            <a:endParaRPr lang="en-GB" dirty="0"/>
          </a:p>
          <a:p>
            <a:pPr algn="just">
              <a:lnSpc>
                <a:spcPct val="100000"/>
              </a:lnSpc>
              <a:spcBef>
                <a:spcPts val="0"/>
              </a:spcBef>
              <a:spcAft>
                <a:spcPts val="600"/>
              </a:spcAft>
            </a:pPr>
            <a:endParaRPr lang="en-GB" dirty="0">
              <a:latin typeface="Georgia" panose="02040502050405020303" pitchFamily="18" charset="0"/>
            </a:endParaRPr>
          </a:p>
          <a:p>
            <a:pPr marL="171450" indent="-171450" algn="just">
              <a:lnSpc>
                <a:spcPct val="100000"/>
              </a:lnSpc>
              <a:spcBef>
                <a:spcPts val="0"/>
              </a:spcBef>
              <a:spcAft>
                <a:spcPts val="600"/>
              </a:spcAft>
              <a:buFont typeface="Arial" panose="020B0604020202020204" pitchFamily="34" charset="0"/>
              <a:buChar char="•"/>
            </a:pPr>
            <a:endParaRPr lang="en-GB" dirty="0">
              <a:latin typeface="Georgia" panose="02040502050405020303" pitchFamily="18" charset="0"/>
            </a:endParaRPr>
          </a:p>
          <a:p>
            <a:pPr>
              <a:lnSpc>
                <a:spcPct val="150000"/>
              </a:lnSpc>
              <a:spcBef>
                <a:spcPts val="0"/>
              </a:spcBef>
            </a:pPr>
            <a:endParaRPr lang="en-GB" sz="1200" dirty="0"/>
          </a:p>
          <a:p>
            <a:endParaRPr lang="en-GB" sz="1200" dirty="0"/>
          </a:p>
        </p:txBody>
      </p:sp>
    </p:spTree>
    <p:extLst>
      <p:ext uri="{BB962C8B-B14F-4D97-AF65-F5344CB8AC3E}">
        <p14:creationId xmlns:p14="http://schemas.microsoft.com/office/powerpoint/2010/main" val="90849719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LHA categories of dwelling </a:t>
            </a:r>
          </a:p>
        </p:txBody>
      </p:sp>
      <p:sp>
        <p:nvSpPr>
          <p:cNvPr id="3" name="Text Placeholder 2"/>
          <p:cNvSpPr>
            <a:spLocks noGrp="1"/>
          </p:cNvSpPr>
          <p:nvPr>
            <p:ph type="body" sz="quarter" idx="11"/>
          </p:nvPr>
        </p:nvSpPr>
        <p:spPr>
          <a:xfrm>
            <a:off x="491319" y="1160060"/>
            <a:ext cx="8563971" cy="2712194"/>
          </a:xfrm>
        </p:spPr>
        <p:txBody>
          <a:bodyPr/>
          <a:lstStyle/>
          <a:p>
            <a:pPr>
              <a:lnSpc>
                <a:spcPct val="100000"/>
              </a:lnSpc>
            </a:pPr>
            <a:endParaRPr lang="en-GB" dirty="0"/>
          </a:p>
          <a:p>
            <a:pPr>
              <a:lnSpc>
                <a:spcPct val="100000"/>
              </a:lnSpc>
              <a:spcBef>
                <a:spcPts val="0"/>
              </a:spcBef>
            </a:pPr>
            <a:endParaRPr lang="en-GB" dirty="0"/>
          </a:p>
          <a:p>
            <a:pPr marL="342900" indent="-342900">
              <a:lnSpc>
                <a:spcPct val="100000"/>
              </a:lnSpc>
              <a:spcBef>
                <a:spcPts val="0"/>
              </a:spcBef>
              <a:buFont typeface="+mj-lt"/>
              <a:buAutoNum type="alphaUcPeriod"/>
            </a:pPr>
            <a:r>
              <a:rPr lang="en-GB" dirty="0"/>
              <a:t>A dwelling where the tenant has exclusive use of only one bedroom with shared use of other facilities.</a:t>
            </a:r>
          </a:p>
          <a:p>
            <a:pPr marL="342900" indent="-342900">
              <a:lnSpc>
                <a:spcPct val="100000"/>
              </a:lnSpc>
              <a:spcBef>
                <a:spcPts val="0"/>
              </a:spcBef>
              <a:buFont typeface="+mj-lt"/>
              <a:buAutoNum type="alphaUcPeriod"/>
            </a:pPr>
            <a:r>
              <a:rPr lang="en-GB" dirty="0"/>
              <a:t>A dwelling where the tenant has exclusive use of only one bedroom with exclusive use of other facilities.</a:t>
            </a:r>
          </a:p>
          <a:p>
            <a:pPr marL="342900" indent="-342900">
              <a:lnSpc>
                <a:spcPct val="100000"/>
              </a:lnSpc>
              <a:spcBef>
                <a:spcPts val="0"/>
              </a:spcBef>
              <a:buFont typeface="+mj-lt"/>
              <a:buAutoNum type="alphaUcPeriod"/>
            </a:pPr>
            <a:r>
              <a:rPr lang="en-GB" dirty="0"/>
              <a:t>A dwelling where the tenant has the use of only two bedrooms with exclusive use of other facilities.</a:t>
            </a:r>
          </a:p>
          <a:p>
            <a:pPr marL="342900" indent="-342900">
              <a:lnSpc>
                <a:spcPct val="100000"/>
              </a:lnSpc>
              <a:spcBef>
                <a:spcPts val="0"/>
              </a:spcBef>
              <a:buFont typeface="+mj-lt"/>
              <a:buAutoNum type="alphaUcPeriod"/>
            </a:pPr>
            <a:r>
              <a:rPr lang="en-GB" dirty="0"/>
              <a:t>A dwelling where the tenant has the use of only three bedrooms with exclusive use of other facilities.</a:t>
            </a:r>
          </a:p>
          <a:p>
            <a:pPr marL="342900" indent="-342900">
              <a:lnSpc>
                <a:spcPct val="100000"/>
              </a:lnSpc>
              <a:spcBef>
                <a:spcPts val="0"/>
              </a:spcBef>
              <a:buFont typeface="+mj-lt"/>
              <a:buAutoNum type="alphaUcPeriod"/>
            </a:pPr>
            <a:r>
              <a:rPr lang="en-GB" dirty="0"/>
              <a:t>A dwelling where the tenant has the use of only four bedrooms with exclusive use of other facilities.</a:t>
            </a:r>
          </a:p>
          <a:p>
            <a:endParaRPr lang="en-GB" dirty="0"/>
          </a:p>
        </p:txBody>
      </p:sp>
    </p:spTree>
    <p:extLst>
      <p:ext uri="{BB962C8B-B14F-4D97-AF65-F5344CB8AC3E}">
        <p14:creationId xmlns:p14="http://schemas.microsoft.com/office/powerpoint/2010/main" val="1385631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LHA rates Wandsworth </a:t>
            </a:r>
          </a:p>
        </p:txBody>
      </p:sp>
      <p:sp>
        <p:nvSpPr>
          <p:cNvPr id="3" name="Text Placeholder 2"/>
          <p:cNvSpPr>
            <a:spLocks noGrp="1"/>
          </p:cNvSpPr>
          <p:nvPr>
            <p:ph type="body" sz="quarter" idx="11"/>
          </p:nvPr>
        </p:nvSpPr>
        <p:spPr>
          <a:xfrm>
            <a:off x="430864" y="1310328"/>
            <a:ext cx="8460652" cy="3254848"/>
          </a:xfrm>
        </p:spPr>
        <p:txBody>
          <a:bodyPr/>
          <a:lstStyle/>
          <a:p>
            <a:pPr>
              <a:lnSpc>
                <a:spcPct val="100000"/>
              </a:lnSpc>
            </a:pPr>
            <a:r>
              <a:rPr lang="en-GB" dirty="0"/>
              <a:t>Weekly rate from April 2021</a:t>
            </a:r>
          </a:p>
          <a:p>
            <a:pPr>
              <a:lnSpc>
                <a:spcPct val="100000"/>
              </a:lnSpc>
            </a:pPr>
            <a:r>
              <a:rPr lang="en-GB" u="sng" dirty="0"/>
              <a:t>Property size		 	London Inner SW	London Outer SW</a:t>
            </a:r>
          </a:p>
          <a:p>
            <a:pPr>
              <a:lnSpc>
                <a:spcPct val="100000"/>
              </a:lnSpc>
            </a:pPr>
            <a:r>
              <a:rPr lang="en-GB" dirty="0"/>
              <a:t>Shared accommodation		£116.91		£116.91</a:t>
            </a:r>
          </a:p>
          <a:p>
            <a:pPr>
              <a:lnSpc>
                <a:spcPct val="100000"/>
              </a:lnSpc>
            </a:pPr>
            <a:r>
              <a:rPr lang="en-GB" dirty="0"/>
              <a:t>1 bedroom				£295.49		£241.64</a:t>
            </a:r>
          </a:p>
          <a:p>
            <a:pPr>
              <a:lnSpc>
                <a:spcPct val="100000"/>
              </a:lnSpc>
            </a:pPr>
            <a:r>
              <a:rPr lang="en-GB" dirty="0"/>
              <a:t>2 bedroom				£356.71		£304.93</a:t>
            </a:r>
          </a:p>
          <a:p>
            <a:pPr>
              <a:lnSpc>
                <a:spcPct val="100000"/>
              </a:lnSpc>
            </a:pPr>
            <a:r>
              <a:rPr lang="en-GB" dirty="0"/>
              <a:t>3 bedroom				£441.86		£368.22</a:t>
            </a:r>
          </a:p>
          <a:p>
            <a:pPr>
              <a:lnSpc>
                <a:spcPct val="100000"/>
              </a:lnSpc>
            </a:pPr>
            <a:r>
              <a:rPr lang="en-GB" dirty="0"/>
              <a:t>4 bedroom				£593.75		£494.79</a:t>
            </a:r>
          </a:p>
          <a:p>
            <a:endParaRPr lang="en-GB" dirty="0"/>
          </a:p>
        </p:txBody>
      </p:sp>
    </p:spTree>
    <p:extLst>
      <p:ext uri="{BB962C8B-B14F-4D97-AF65-F5344CB8AC3E}">
        <p14:creationId xmlns:p14="http://schemas.microsoft.com/office/powerpoint/2010/main" val="3532641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Shared accommodation</a:t>
            </a:r>
          </a:p>
        </p:txBody>
      </p:sp>
      <p:sp>
        <p:nvSpPr>
          <p:cNvPr id="3" name="Text Placeholder 2"/>
          <p:cNvSpPr>
            <a:spLocks noGrp="1"/>
          </p:cNvSpPr>
          <p:nvPr>
            <p:ph type="body" sz="quarter" idx="11"/>
          </p:nvPr>
        </p:nvSpPr>
        <p:spPr>
          <a:xfrm>
            <a:off x="430862" y="962167"/>
            <a:ext cx="8501597" cy="3118514"/>
          </a:xfrm>
        </p:spPr>
        <p:txBody>
          <a:bodyPr/>
          <a:lstStyle/>
          <a:p>
            <a:pPr>
              <a:lnSpc>
                <a:spcPct val="100000"/>
              </a:lnSpc>
            </a:pPr>
            <a:endParaRPr lang="en-GB" dirty="0"/>
          </a:p>
          <a:p>
            <a:pPr marL="285750" indent="-285750">
              <a:lnSpc>
                <a:spcPct val="100000"/>
              </a:lnSpc>
              <a:buFont typeface="Arial" panose="020B0604020202020204" pitchFamily="34" charset="0"/>
              <a:buChar char="•"/>
            </a:pPr>
            <a:r>
              <a:rPr lang="en-GB" dirty="0"/>
              <a:t>Single people aged under 35 with no children living in private rented accommodation, are normally assumed to be living in shared accommodation. </a:t>
            </a:r>
          </a:p>
          <a:p>
            <a:pPr marL="285750" indent="-285750">
              <a:lnSpc>
                <a:spcPct val="100000"/>
              </a:lnSpc>
              <a:buFont typeface="Arial" panose="020B0604020202020204" pitchFamily="34" charset="0"/>
              <a:buChar char="•"/>
            </a:pPr>
            <a:r>
              <a:rPr lang="en-GB" dirty="0"/>
              <a:t>Shared accommodation is defined to mean exclusive use of one bedroom and sharing the use of one or more of a:</a:t>
            </a:r>
          </a:p>
          <a:p>
            <a:pPr marL="628609" lvl="1" indent="-285750">
              <a:lnSpc>
                <a:spcPct val="100000"/>
              </a:lnSpc>
              <a:spcBef>
                <a:spcPts val="0"/>
              </a:spcBef>
              <a:buFont typeface="Wingdings" panose="05000000000000000000" pitchFamily="2" charset="2"/>
              <a:buChar char="v"/>
            </a:pPr>
            <a:r>
              <a:rPr lang="en-GB" dirty="0"/>
              <a:t>	kitchen</a:t>
            </a:r>
          </a:p>
          <a:p>
            <a:pPr marL="628609" lvl="1" indent="-285750">
              <a:lnSpc>
                <a:spcPct val="100000"/>
              </a:lnSpc>
              <a:spcBef>
                <a:spcPts val="0"/>
              </a:spcBef>
              <a:buFont typeface="Wingdings" panose="05000000000000000000" pitchFamily="2" charset="2"/>
              <a:buChar char="v"/>
            </a:pPr>
            <a:r>
              <a:rPr lang="en-GB" dirty="0"/>
              <a:t>	bathroom</a:t>
            </a:r>
          </a:p>
          <a:p>
            <a:pPr marL="628609" lvl="1" indent="-285750">
              <a:lnSpc>
                <a:spcPct val="100000"/>
              </a:lnSpc>
              <a:spcBef>
                <a:spcPts val="0"/>
              </a:spcBef>
              <a:buFont typeface="Wingdings" panose="05000000000000000000" pitchFamily="2" charset="2"/>
              <a:buChar char="v"/>
            </a:pPr>
            <a:r>
              <a:rPr lang="en-GB" dirty="0"/>
              <a:t>	toilet</a:t>
            </a:r>
          </a:p>
          <a:p>
            <a:pPr marL="628609" lvl="1" indent="-285750">
              <a:lnSpc>
                <a:spcPct val="100000"/>
              </a:lnSpc>
              <a:spcBef>
                <a:spcPts val="0"/>
              </a:spcBef>
              <a:buFont typeface="Wingdings" panose="05000000000000000000" pitchFamily="2" charset="2"/>
              <a:buChar char="v"/>
            </a:pPr>
            <a:r>
              <a:rPr lang="en-GB" dirty="0"/>
              <a:t>	room suitable for living in</a:t>
            </a:r>
          </a:p>
          <a:p>
            <a:endParaRPr lang="en-GB" dirty="0"/>
          </a:p>
        </p:txBody>
      </p:sp>
    </p:spTree>
    <p:extLst>
      <p:ext uri="{BB962C8B-B14F-4D97-AF65-F5344CB8AC3E}">
        <p14:creationId xmlns:p14="http://schemas.microsoft.com/office/powerpoint/2010/main" val="3572475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058" y="375762"/>
            <a:ext cx="5679667" cy="300038"/>
          </a:xfrm>
        </p:spPr>
        <p:txBody>
          <a:bodyPr/>
          <a:lstStyle/>
          <a:p>
            <a:r>
              <a:rPr lang="en-GB" dirty="0"/>
              <a:t>Exemptions to the shared accommodation rate</a:t>
            </a:r>
          </a:p>
        </p:txBody>
      </p:sp>
      <p:sp>
        <p:nvSpPr>
          <p:cNvPr id="3" name="Text Placeholder 2"/>
          <p:cNvSpPr>
            <a:spLocks noGrp="1"/>
          </p:cNvSpPr>
          <p:nvPr>
            <p:ph type="body" sz="quarter" idx="11"/>
          </p:nvPr>
        </p:nvSpPr>
        <p:spPr>
          <a:xfrm>
            <a:off x="430864" y="1078173"/>
            <a:ext cx="8358294" cy="3227695"/>
          </a:xfrm>
        </p:spPr>
        <p:txBody>
          <a:bodyPr/>
          <a:lstStyle/>
          <a:p>
            <a:pPr lvl="0" fontAlgn="base">
              <a:lnSpc>
                <a:spcPct val="100000"/>
              </a:lnSpc>
            </a:pPr>
            <a:endParaRPr lang="en-GB" dirty="0"/>
          </a:p>
          <a:p>
            <a:pPr lvl="0" fontAlgn="base">
              <a:lnSpc>
                <a:spcPct val="100000"/>
              </a:lnSpc>
            </a:pPr>
            <a:endParaRPr lang="en-GB" dirty="0"/>
          </a:p>
          <a:p>
            <a:pPr lvl="0" fontAlgn="base">
              <a:lnSpc>
                <a:spcPct val="100000"/>
              </a:lnSpc>
            </a:pPr>
            <a:r>
              <a:rPr lang="en-GB" dirty="0"/>
              <a:t>The claimant will be exempt from the shared accommodation rate under Sch 4 paras 27-29 of the UC Regulations 2013/376 if they: -</a:t>
            </a:r>
          </a:p>
          <a:p>
            <a:pPr marL="285750" lvl="0" indent="-285750" fontAlgn="base">
              <a:lnSpc>
                <a:spcPct val="100000"/>
              </a:lnSpc>
              <a:buFont typeface="Arial" panose="020B0604020202020204" pitchFamily="34" charset="0"/>
              <a:buChar char="•"/>
            </a:pPr>
            <a:r>
              <a:rPr lang="en-GB" dirty="0"/>
              <a:t>live with a partner (they can qualify for the 1 bed self contained rate) </a:t>
            </a:r>
          </a:p>
          <a:p>
            <a:pPr marL="285750" lvl="0" indent="-285750" fontAlgn="base">
              <a:lnSpc>
                <a:spcPct val="100000"/>
              </a:lnSpc>
              <a:buFont typeface="Arial" panose="020B0604020202020204" pitchFamily="34" charset="0"/>
              <a:buChar char="•"/>
            </a:pPr>
            <a:r>
              <a:rPr lang="en-GB" dirty="0"/>
              <a:t>live with children under 18 including foster children</a:t>
            </a:r>
          </a:p>
          <a:p>
            <a:pPr marL="285750" indent="-285750" fontAlgn="base">
              <a:lnSpc>
                <a:spcPct val="100000"/>
              </a:lnSpc>
              <a:buFont typeface="Arial" panose="020B0604020202020204" pitchFamily="34" charset="0"/>
              <a:buChar char="•"/>
            </a:pPr>
            <a:r>
              <a:rPr lang="en-GB" dirty="0"/>
              <a:t>live with adult children or other adult household members (non-dependents)</a:t>
            </a:r>
          </a:p>
          <a:p>
            <a:pPr marL="285750" lvl="0" indent="-285750" fontAlgn="base">
              <a:lnSpc>
                <a:spcPct val="100000"/>
              </a:lnSpc>
              <a:buFont typeface="Arial" panose="020B0604020202020204" pitchFamily="34" charset="0"/>
              <a:buChar char="•"/>
            </a:pPr>
            <a:r>
              <a:rPr lang="en-GB" dirty="0">
                <a:solidFill>
                  <a:schemeClr val="accent1">
                    <a:lumMod val="50000"/>
                  </a:schemeClr>
                </a:solidFill>
              </a:rPr>
              <a:t>they are a care leaver under 25 years of age (they can qualify for the 1 bed self contained rate until they are 25).</a:t>
            </a:r>
            <a:r>
              <a:rPr lang="en-GB" dirty="0">
                <a:solidFill>
                  <a:schemeClr val="accent1">
                    <a:lumMod val="50000"/>
                  </a:schemeClr>
                </a:solidFill>
                <a:ea typeface="Times New Roman" panose="02020603050405020304" pitchFamily="18" charset="0"/>
              </a:rPr>
              <a:t> Note:  Before 31 May 2021 this exemption only applied up 21 years of age - see Housing Benefit and Universal Credit (Care Leavers and Homeless) (Amendment) Regulations 2021, SI.No.546/2021 and ADM Memo 10/21.</a:t>
            </a:r>
            <a:endParaRPr lang="en-GB" dirty="0"/>
          </a:p>
          <a:p>
            <a:endParaRPr lang="en-GB" dirty="0"/>
          </a:p>
        </p:txBody>
      </p:sp>
    </p:spTree>
    <p:extLst>
      <p:ext uri="{BB962C8B-B14F-4D97-AF65-F5344CB8AC3E}">
        <p14:creationId xmlns:p14="http://schemas.microsoft.com/office/powerpoint/2010/main" val="205341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058" y="375762"/>
            <a:ext cx="5754730" cy="300038"/>
          </a:xfrm>
        </p:spPr>
        <p:txBody>
          <a:bodyPr/>
          <a:lstStyle/>
          <a:p>
            <a:r>
              <a:rPr lang="en-GB" dirty="0"/>
              <a:t>Exemptions to the shared accommodation </a:t>
            </a:r>
          </a:p>
        </p:txBody>
      </p:sp>
      <p:sp>
        <p:nvSpPr>
          <p:cNvPr id="3" name="Text Placeholder 2"/>
          <p:cNvSpPr>
            <a:spLocks noGrp="1"/>
          </p:cNvSpPr>
          <p:nvPr>
            <p:ph type="body" sz="quarter" idx="11"/>
          </p:nvPr>
        </p:nvSpPr>
        <p:spPr/>
        <p:txBody>
          <a:bodyPr/>
          <a:lstStyle/>
          <a:p>
            <a:pPr marL="285750" lvl="0" indent="-285750" fontAlgn="base">
              <a:lnSpc>
                <a:spcPct val="100000"/>
              </a:lnSpc>
              <a:buFont typeface="Arial" panose="020B0604020202020204" pitchFamily="34" charset="0"/>
              <a:buChar char="•"/>
            </a:pPr>
            <a:endParaRPr lang="en-GB" dirty="0"/>
          </a:p>
          <a:p>
            <a:pPr marL="285750" lvl="0" indent="-285750" fontAlgn="base">
              <a:lnSpc>
                <a:spcPct val="100000"/>
              </a:lnSpc>
              <a:buFont typeface="Arial" panose="020B0604020202020204" pitchFamily="34" charset="0"/>
              <a:buChar char="•"/>
            </a:pPr>
            <a:endParaRPr lang="en-GB" dirty="0"/>
          </a:p>
          <a:p>
            <a:pPr marL="285750" lvl="0" indent="-285750" fontAlgn="base">
              <a:lnSpc>
                <a:spcPct val="100000"/>
              </a:lnSpc>
              <a:buFont typeface="Arial" panose="020B0604020202020204" pitchFamily="34" charset="0"/>
              <a:buChar char="•"/>
            </a:pPr>
            <a:endParaRPr lang="en-GB" dirty="0"/>
          </a:p>
          <a:p>
            <a:pPr marL="285750" lvl="0" indent="-285750" fontAlgn="base">
              <a:lnSpc>
                <a:spcPct val="100000"/>
              </a:lnSpc>
              <a:buFont typeface="Arial" panose="020B0604020202020204" pitchFamily="34" charset="0"/>
              <a:buChar char="•"/>
            </a:pPr>
            <a:endParaRPr lang="en-GB" dirty="0"/>
          </a:p>
          <a:p>
            <a:pPr marL="285750" lvl="0" indent="-285750" fontAlgn="base">
              <a:lnSpc>
                <a:spcPct val="100000"/>
              </a:lnSpc>
              <a:buFont typeface="Arial" panose="020B0604020202020204" pitchFamily="34" charset="0"/>
              <a:buChar char="•"/>
            </a:pPr>
            <a:endParaRPr lang="en-GB" dirty="0"/>
          </a:p>
          <a:p>
            <a:pPr marL="285750" lvl="0" indent="-285750" fontAlgn="base">
              <a:lnSpc>
                <a:spcPct val="100000"/>
              </a:lnSpc>
              <a:buFont typeface="Arial" panose="020B0604020202020204" pitchFamily="34" charset="0"/>
              <a:buChar char="•"/>
            </a:pPr>
            <a:endParaRPr lang="en-GB" dirty="0"/>
          </a:p>
          <a:p>
            <a:endParaRPr lang="en-GB" dirty="0"/>
          </a:p>
        </p:txBody>
      </p:sp>
      <p:sp>
        <p:nvSpPr>
          <p:cNvPr id="4" name="Rectangle 3"/>
          <p:cNvSpPr/>
          <p:nvPr/>
        </p:nvSpPr>
        <p:spPr>
          <a:xfrm>
            <a:off x="552733" y="1071350"/>
            <a:ext cx="7970293" cy="3435684"/>
          </a:xfrm>
          <a:prstGeom prst="rect">
            <a:avLst/>
          </a:prstGeom>
        </p:spPr>
        <p:txBody>
          <a:bodyPr wrap="square">
            <a:spAutoFit/>
          </a:bodyPr>
          <a:lstStyle/>
          <a:p>
            <a:pPr marL="285750" lvl="0" indent="-285750" fontAlgn="base">
              <a:lnSpc>
                <a:spcPct val="100000"/>
              </a:lnSpc>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they have lived in a hostel or refuge for at least 3 months ( they qualify for the 1 bed self contained rate).  Since 31 May 2021, this exemption applies since the person became 16 years of age. Note: In the past it only applied if they were aged 25 to 34; see </a:t>
            </a:r>
            <a:r>
              <a:rPr lang="en-GB" sz="18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Housing Benefit and Universal Credit (Care Leavers and Homeless) (Amendment) Regulations 2021, SI.No.546/2021 and ADM Memo 10/21</a:t>
            </a:r>
            <a:r>
              <a:rPr lang="en-GB" sz="1800" dirty="0">
                <a:solidFill>
                  <a:schemeClr val="accent1">
                    <a:lumMod val="50000"/>
                  </a:schemeClr>
                </a:solidFill>
                <a:latin typeface="Arial" panose="020B0604020202020204" pitchFamily="34" charset="0"/>
                <a:cs typeface="Arial" panose="020B0604020202020204" pitchFamily="34" charset="0"/>
              </a:rPr>
              <a:t>.</a:t>
            </a:r>
          </a:p>
          <a:p>
            <a:pPr marL="285750" lvl="0" indent="-285750" fontAlgn="base">
              <a:lnSpc>
                <a:spcPct val="100000"/>
              </a:lnSpc>
              <a:buFont typeface="Arial" panose="020B0604020202020204" pitchFamily="34" charset="0"/>
              <a:buChar char="•"/>
            </a:pPr>
            <a:endParaRPr lang="en-GB" sz="1800" dirty="0">
              <a:solidFill>
                <a:schemeClr val="accent1">
                  <a:lumMod val="50000"/>
                </a:schemeClr>
              </a:solidFill>
              <a:latin typeface="Arial" panose="020B0604020202020204" pitchFamily="34" charset="0"/>
              <a:cs typeface="Arial" panose="020B0604020202020204" pitchFamily="34" charset="0"/>
            </a:endParaRPr>
          </a:p>
          <a:p>
            <a:pPr marL="285750" lvl="0" indent="-285750" fontAlgn="base">
              <a:lnSpc>
                <a:spcPct val="100000"/>
              </a:lnSpc>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they get a disability benefit – DLA the middle or higher rate care component, or PIP the daily living component of PIP or Armed Forces Independence Payment</a:t>
            </a:r>
          </a:p>
          <a:p>
            <a:pPr marL="285750" lvl="0" indent="-285750" fontAlgn="base">
              <a:lnSpc>
                <a:spcPct val="100000"/>
              </a:lnSpc>
              <a:buFont typeface="Arial" panose="020B0604020202020204" pitchFamily="34" charset="0"/>
              <a:buChar char="•"/>
            </a:pPr>
            <a:endParaRPr lang="en-GB" sz="1800" dirty="0">
              <a:solidFill>
                <a:srgbClr val="0A2553"/>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565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Exemptions to shared accommodation</a:t>
            </a:r>
          </a:p>
        </p:txBody>
      </p:sp>
      <p:sp>
        <p:nvSpPr>
          <p:cNvPr id="3" name="Text Placeholder 2"/>
          <p:cNvSpPr>
            <a:spLocks noGrp="1"/>
          </p:cNvSpPr>
          <p:nvPr>
            <p:ph type="body" sz="quarter" idx="11"/>
          </p:nvPr>
        </p:nvSpPr>
        <p:spPr>
          <a:xfrm>
            <a:off x="430864" y="1310328"/>
            <a:ext cx="8037572" cy="2561926"/>
          </a:xfrm>
        </p:spPr>
        <p:txBody>
          <a:bodyPr/>
          <a:lstStyle/>
          <a:p>
            <a:pPr marL="285750" indent="-285750" fontAlgn="base">
              <a:lnSpc>
                <a:spcPct val="100000"/>
              </a:lnSpc>
              <a:spcBef>
                <a:spcPts val="0"/>
              </a:spcBef>
              <a:buFont typeface="Arial" panose="020B0604020202020204" pitchFamily="34" charset="0"/>
              <a:buChar char="•"/>
            </a:pPr>
            <a:endParaRPr lang="en-GB" dirty="0">
              <a:solidFill>
                <a:schemeClr val="accent1">
                  <a:lumMod val="50000"/>
                </a:schemeClr>
              </a:solidFill>
            </a:endParaRPr>
          </a:p>
          <a:p>
            <a:pPr marL="285750" indent="-285750" fontAlgn="base">
              <a:lnSpc>
                <a:spcPct val="100000"/>
              </a:lnSpc>
              <a:spcBef>
                <a:spcPts val="0"/>
              </a:spcBef>
              <a:buFont typeface="Arial" panose="020B0604020202020204" pitchFamily="34" charset="0"/>
              <a:buChar char="•"/>
            </a:pPr>
            <a:r>
              <a:rPr lang="en-GB" dirty="0">
                <a:solidFill>
                  <a:schemeClr val="accent1">
                    <a:lumMod val="50000"/>
                  </a:schemeClr>
                </a:solidFill>
              </a:rPr>
              <a:t>they need overnight </a:t>
            </a:r>
            <a:r>
              <a:rPr lang="en-GB" dirty="0"/>
              <a:t>care – they qualify for the 2 bed rate if a paid or unpaid carer stays with them regularly to provide overnight care and they claim PIP – daily living component or DLA – middle or high rate care</a:t>
            </a:r>
          </a:p>
          <a:p>
            <a:pPr marL="285750" lvl="0" indent="-285750" fontAlgn="base">
              <a:lnSpc>
                <a:spcPct val="100000"/>
              </a:lnSpc>
              <a:buFont typeface="Arial" panose="020B0604020202020204" pitchFamily="34" charset="0"/>
              <a:buChar char="•"/>
            </a:pPr>
            <a:r>
              <a:rPr lang="en-GB" dirty="0"/>
              <a:t>they are a former prisoner covered by agency public protection arrangements (MAPPA) – they qualify for the 1 bed self contained rate if they are 25 or over and their release from prison is managed under MAPPA Level 2 or 3 or they are managed under active MAPPA.</a:t>
            </a:r>
          </a:p>
          <a:p>
            <a:pPr marL="285750" indent="-285750" fontAlgn="base">
              <a:lnSpc>
                <a:spcPct val="100000"/>
              </a:lnSpc>
              <a:buFont typeface="Arial" panose="020B0604020202020204" pitchFamily="34" charset="0"/>
              <a:buChar char="•"/>
            </a:pPr>
            <a:r>
              <a:rPr lang="en-GB" dirty="0"/>
              <a:t>A human rights challenge that limiting a disabled claimant’s housing benefit to the shared accommodation rate of LHA amounts to unlawful discrimination was dismissed in </a:t>
            </a:r>
            <a:r>
              <a:rPr lang="en-GB" i="1" dirty="0"/>
              <a:t>CM v Bradford MDC &amp; SSWP</a:t>
            </a:r>
            <a:r>
              <a:rPr lang="en-GB" dirty="0"/>
              <a:t> [2020] UKUT 285 (AAC).</a:t>
            </a:r>
          </a:p>
          <a:p>
            <a:pPr marL="285750" lvl="0" indent="-285750" fontAlgn="base">
              <a:lnSpc>
                <a:spcPct val="100000"/>
              </a:lnSpc>
              <a:buFont typeface="Arial" panose="020B0604020202020204" pitchFamily="34" charset="0"/>
              <a:buChar char="•"/>
            </a:pPr>
            <a:endParaRPr lang="en-GB" dirty="0"/>
          </a:p>
        </p:txBody>
      </p:sp>
    </p:spTree>
    <p:extLst>
      <p:ext uri="{BB962C8B-B14F-4D97-AF65-F5344CB8AC3E}">
        <p14:creationId xmlns:p14="http://schemas.microsoft.com/office/powerpoint/2010/main" val="186576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Discretionary Housing Payments</a:t>
            </a:r>
          </a:p>
        </p:txBody>
      </p:sp>
      <p:sp>
        <p:nvSpPr>
          <p:cNvPr id="3" name="Text Placeholder 2"/>
          <p:cNvSpPr>
            <a:spLocks noGrp="1"/>
          </p:cNvSpPr>
          <p:nvPr>
            <p:ph type="body" sz="quarter" idx="11"/>
          </p:nvPr>
        </p:nvSpPr>
        <p:spPr>
          <a:xfrm>
            <a:off x="430863" y="1310327"/>
            <a:ext cx="8064867" cy="2947773"/>
          </a:xfrm>
        </p:spPr>
        <p:txBody>
          <a:bodyPr/>
          <a:lstStyle/>
          <a:p>
            <a:pPr>
              <a:lnSpc>
                <a:spcPct val="100000"/>
              </a:lnSpc>
            </a:pPr>
            <a:endParaRPr lang="en-GB" dirty="0"/>
          </a:p>
          <a:p>
            <a:pPr marL="285750" indent="-285750">
              <a:lnSpc>
                <a:spcPct val="100000"/>
              </a:lnSpc>
              <a:buFont typeface="Arial" panose="020B0604020202020204" pitchFamily="34" charset="0"/>
              <a:buChar char="•"/>
            </a:pPr>
            <a:r>
              <a:rPr lang="en-GB" dirty="0"/>
              <a:t>It is open to a claimant to apply for a discretionary housing payment (DHP) if the Universal Credit housing element does not cover the rent charged. </a:t>
            </a:r>
          </a:p>
          <a:p>
            <a:pPr marL="285750" indent="-285750">
              <a:lnSpc>
                <a:spcPct val="100000"/>
              </a:lnSpc>
              <a:buFont typeface="Arial" panose="020B0604020202020204" pitchFamily="34" charset="0"/>
              <a:buChar char="•"/>
            </a:pPr>
            <a:r>
              <a:rPr lang="en-GB" dirty="0"/>
              <a:t>The DHP scheme rules are contained in the Discretionary Financial Assistance Regulations 2001, SI 2001/1167 (“DFA Regs”).  </a:t>
            </a:r>
          </a:p>
          <a:p>
            <a:pPr marL="285750" indent="-285750">
              <a:lnSpc>
                <a:spcPct val="100000"/>
              </a:lnSpc>
              <a:buFont typeface="Arial" panose="020B0604020202020204" pitchFamily="34" charset="0"/>
              <a:buChar char="•"/>
            </a:pPr>
            <a:r>
              <a:rPr lang="en-GB" dirty="0"/>
              <a:t>Under the scheme (LA) can provide further financial assistance if: </a:t>
            </a:r>
          </a:p>
          <a:p>
            <a:pPr marL="628609" lvl="1" indent="-285750">
              <a:lnSpc>
                <a:spcPct val="100000"/>
              </a:lnSpc>
              <a:buFont typeface="Wingdings" panose="05000000000000000000" pitchFamily="2" charset="2"/>
              <a:buChar char="Ø"/>
            </a:pPr>
            <a:r>
              <a:rPr lang="en-GB" dirty="0"/>
              <a:t>the claimant is in receipt of HB or a UC housing costs element; </a:t>
            </a:r>
          </a:p>
          <a:p>
            <a:pPr marL="628609" lvl="1" indent="-285750">
              <a:lnSpc>
                <a:spcPct val="100000"/>
              </a:lnSpc>
              <a:buFont typeface="Wingdings" panose="05000000000000000000" pitchFamily="2" charset="2"/>
              <a:buChar char="Ø"/>
            </a:pPr>
            <a:r>
              <a:rPr lang="en-GB" dirty="0"/>
              <a:t>the claimant is liable for rent; and</a:t>
            </a:r>
          </a:p>
          <a:p>
            <a:pPr marL="628609" lvl="1" indent="-285750">
              <a:lnSpc>
                <a:spcPct val="100000"/>
              </a:lnSpc>
              <a:buFont typeface="Wingdings" panose="05000000000000000000" pitchFamily="2" charset="2"/>
              <a:buChar char="Ø"/>
            </a:pPr>
            <a:r>
              <a:rPr lang="en-GB" dirty="0"/>
              <a:t>the claimant “</a:t>
            </a:r>
            <a:r>
              <a:rPr lang="en-GB" i="1" dirty="0"/>
              <a:t>appears ... to require some further financial assistance … in order to meet housing costs</a:t>
            </a:r>
            <a:r>
              <a:rPr lang="en-GB" dirty="0"/>
              <a:t>” (DFA reg 2(1)).  </a:t>
            </a:r>
          </a:p>
          <a:p>
            <a:endParaRPr lang="en-GB" dirty="0"/>
          </a:p>
        </p:txBody>
      </p:sp>
    </p:spTree>
    <p:extLst>
      <p:ext uri="{BB962C8B-B14F-4D97-AF65-F5344CB8AC3E}">
        <p14:creationId xmlns:p14="http://schemas.microsoft.com/office/powerpoint/2010/main" val="134283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a:xfrm>
            <a:off x="430864" y="1310327"/>
            <a:ext cx="8235464" cy="3104723"/>
          </a:xfrm>
        </p:spPr>
        <p:txBody>
          <a:bodyPr/>
          <a:lstStyle/>
          <a:p>
            <a:pPr>
              <a:lnSpc>
                <a:spcPct val="100000"/>
              </a:lnSpc>
            </a:pPr>
            <a:endParaRPr lang="en-GB" dirty="0"/>
          </a:p>
          <a:p>
            <a:pPr>
              <a:lnSpc>
                <a:spcPct val="100000"/>
              </a:lnSpc>
            </a:pPr>
            <a:endParaRPr lang="en-GB" dirty="0"/>
          </a:p>
          <a:p>
            <a:pPr marL="285750" indent="-285750">
              <a:lnSpc>
                <a:spcPct val="100000"/>
              </a:lnSpc>
              <a:buFont typeface="Arial" panose="020B0604020202020204" pitchFamily="34" charset="0"/>
              <a:buChar char="•"/>
            </a:pPr>
            <a:r>
              <a:rPr lang="en-GB" dirty="0"/>
              <a:t>The DFA Regs give a broad discretion to LAs to decide whether someone requires further assistance, having regard to the claimant’s financial circumstances and any other relevant factors on a case-by-case basis. </a:t>
            </a:r>
          </a:p>
          <a:p>
            <a:pPr marL="285750" indent="-285750">
              <a:lnSpc>
                <a:spcPct val="100000"/>
              </a:lnSpc>
              <a:buFont typeface="Arial" panose="020B0604020202020204" pitchFamily="34" charset="0"/>
              <a:buChar char="•"/>
            </a:pPr>
            <a:r>
              <a:rPr lang="en-GB" dirty="0"/>
              <a:t>The DWP has issued central guidance in the form of the </a:t>
            </a:r>
            <a:r>
              <a:rPr lang="en-GB" i="1" dirty="0"/>
              <a:t>Discretionary Housing Payments Guidance Manual</a:t>
            </a:r>
            <a:r>
              <a:rPr lang="en-GB" dirty="0"/>
              <a:t> (last updated February 2021) but each LA can adopt its own local policy on DHPs.</a:t>
            </a:r>
          </a:p>
          <a:p>
            <a:pPr marL="285750" indent="-285750">
              <a:lnSpc>
                <a:spcPct val="100000"/>
              </a:lnSpc>
              <a:buFont typeface="Arial" panose="020B0604020202020204" pitchFamily="34" charset="0"/>
              <a:buChar char="•"/>
            </a:pPr>
            <a:r>
              <a:rPr lang="en-GB" dirty="0"/>
              <a:t>A LA may review any decision it has made (DFA reg 8(1); DHP Guidance 6.4).</a:t>
            </a:r>
          </a:p>
          <a:p>
            <a:pPr marL="285750" indent="-285750">
              <a:lnSpc>
                <a:spcPct val="100000"/>
              </a:lnSpc>
              <a:buFont typeface="Arial" panose="020B0604020202020204" pitchFamily="34" charset="0"/>
              <a:buChar char="•"/>
            </a:pPr>
            <a:r>
              <a:rPr lang="en-GB" dirty="0"/>
              <a:t>If the decision to refuse a DHP is upheld by the LA on review, then as DHP decisions do not carry a right of appeal, the only remedy available is judicial review</a:t>
            </a:r>
          </a:p>
          <a:p>
            <a:pPr>
              <a:lnSpc>
                <a:spcPct val="100000"/>
              </a:lnSpc>
            </a:pPr>
            <a:endParaRPr lang="en-GB" dirty="0"/>
          </a:p>
          <a:p>
            <a:endParaRPr lang="en-GB" dirty="0"/>
          </a:p>
        </p:txBody>
      </p:sp>
    </p:spTree>
    <p:extLst>
      <p:ext uri="{BB962C8B-B14F-4D97-AF65-F5344CB8AC3E}">
        <p14:creationId xmlns:p14="http://schemas.microsoft.com/office/powerpoint/2010/main" val="897026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96288" y="1849238"/>
            <a:ext cx="7096125" cy="557213"/>
          </a:xfrm>
        </p:spPr>
        <p:txBody>
          <a:bodyPr/>
          <a:lstStyle/>
          <a:p>
            <a:r>
              <a:rPr lang="en-GB" b="1" dirty="0"/>
              <a:t>Universal Credit</a:t>
            </a:r>
          </a:p>
          <a:p>
            <a:endParaRPr lang="en-US" dirty="0"/>
          </a:p>
        </p:txBody>
      </p:sp>
      <p:sp>
        <p:nvSpPr>
          <p:cNvPr id="3" name="Text Placeholder 1"/>
          <p:cNvSpPr txBox="1">
            <a:spLocks/>
          </p:cNvSpPr>
          <p:nvPr/>
        </p:nvSpPr>
        <p:spPr>
          <a:xfrm>
            <a:off x="1210428" y="2322181"/>
            <a:ext cx="7096125" cy="161829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0195410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b="1" dirty="0"/>
              <a:t>Universal Credit – the basics</a:t>
            </a:r>
          </a:p>
        </p:txBody>
      </p:sp>
      <p:sp>
        <p:nvSpPr>
          <p:cNvPr id="4" name="Text Placeholder 3"/>
          <p:cNvSpPr>
            <a:spLocks noGrp="1"/>
          </p:cNvSpPr>
          <p:nvPr>
            <p:ph type="body" sz="quarter" idx="11"/>
          </p:nvPr>
        </p:nvSpPr>
        <p:spPr>
          <a:xfrm>
            <a:off x="414058" y="962166"/>
            <a:ext cx="8153578" cy="3220871"/>
          </a:xfrm>
        </p:spPr>
        <p:txBody>
          <a:bodyPr/>
          <a:lstStyle/>
          <a:p>
            <a:pPr marL="285750" indent="-285750">
              <a:lnSpc>
                <a:spcPct val="100000"/>
              </a:lnSpc>
              <a:buFont typeface="Arial" panose="020B0604020202020204" pitchFamily="34" charset="0"/>
              <a:buChar char="•"/>
            </a:pPr>
            <a:r>
              <a:rPr lang="en-GB" dirty="0"/>
              <a:t>Universal Credit is a means-tested benefit for those of working age.  Entitlement is based upon the lack of income or savings below a prescribed limit. </a:t>
            </a:r>
          </a:p>
          <a:p>
            <a:pPr marL="285750" indent="-285750">
              <a:lnSpc>
                <a:spcPct val="100000"/>
              </a:lnSpc>
              <a:buFont typeface="Arial" panose="020B0604020202020204" pitchFamily="34" charset="0"/>
              <a:buChar char="•"/>
            </a:pPr>
            <a:r>
              <a:rPr lang="en-GB" dirty="0"/>
              <a:t>In order to be eligible to claim UC, a person must meet the basic conditions and the financial conditions.[Welfare Reform Act 2012, ss. 4 and 5]</a:t>
            </a:r>
          </a:p>
          <a:p>
            <a:pPr marL="285750" indent="-285750">
              <a:lnSpc>
                <a:spcPct val="100000"/>
              </a:lnSpc>
              <a:buFont typeface="Arial" panose="020B0604020202020204" pitchFamily="34" charset="0"/>
              <a:buChar char="•"/>
            </a:pPr>
            <a:r>
              <a:rPr lang="en-GB" dirty="0"/>
              <a:t>This means the individual claimant (or both members of a couple) must</a:t>
            </a:r>
          </a:p>
        </p:txBody>
      </p:sp>
    </p:spTree>
    <p:extLst>
      <p:ext uri="{BB962C8B-B14F-4D97-AF65-F5344CB8AC3E}">
        <p14:creationId xmlns:p14="http://schemas.microsoft.com/office/powerpoint/2010/main" val="277482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a:xfrm>
            <a:off x="430863" y="1064525"/>
            <a:ext cx="8174049" cy="2807729"/>
          </a:xfrm>
        </p:spPr>
        <p:txBody>
          <a:bodyPr/>
          <a:lstStyle/>
          <a:p>
            <a:pPr lvl="0">
              <a:lnSpc>
                <a:spcPct val="100000"/>
              </a:lnSpc>
            </a:pPr>
            <a:endParaRPr lang="en-US" dirty="0"/>
          </a:p>
          <a:p>
            <a:pPr lvl="0">
              <a:lnSpc>
                <a:spcPct val="100000"/>
              </a:lnSpc>
            </a:pPr>
            <a:endParaRPr lang="en-US" dirty="0"/>
          </a:p>
          <a:p>
            <a:pPr marL="285750" lvl="0" indent="-285750">
              <a:lnSpc>
                <a:spcPct val="100000"/>
              </a:lnSpc>
              <a:buFont typeface="Arial" panose="020B0604020202020204" pitchFamily="34" charset="0"/>
              <a:buChar char="•"/>
            </a:pPr>
            <a:endParaRPr lang="en-US" dirty="0"/>
          </a:p>
          <a:p>
            <a:pPr marL="285750" lvl="0" indent="-285750">
              <a:lnSpc>
                <a:spcPct val="100000"/>
              </a:lnSpc>
              <a:buFont typeface="Arial" panose="020B0604020202020204" pitchFamily="34" charset="0"/>
              <a:buChar char="•"/>
            </a:pPr>
            <a:endParaRPr lang="en-US" dirty="0"/>
          </a:p>
          <a:p>
            <a:pPr marL="285750" lvl="0" indent="-285750">
              <a:lnSpc>
                <a:spcPct val="100000"/>
              </a:lnSpc>
              <a:buFont typeface="Arial" panose="020B0604020202020204" pitchFamily="34" charset="0"/>
              <a:buChar char="•"/>
            </a:pPr>
            <a:r>
              <a:rPr lang="en-US" dirty="0"/>
              <a:t>be at least 18 years old (16/17 year olds can claim in special cases) </a:t>
            </a:r>
            <a:endParaRPr lang="en-GB" dirty="0"/>
          </a:p>
          <a:p>
            <a:pPr marL="285750" lvl="0" indent="-285750">
              <a:lnSpc>
                <a:spcPct val="100000"/>
              </a:lnSpc>
              <a:buFont typeface="Arial" panose="020B0604020202020204" pitchFamily="34" charset="0"/>
              <a:buChar char="•"/>
            </a:pPr>
            <a:r>
              <a:rPr lang="en-US" dirty="0"/>
              <a:t>be under the qualifying age for pension credit</a:t>
            </a:r>
            <a:endParaRPr lang="en-GB" dirty="0"/>
          </a:p>
          <a:p>
            <a:pPr marL="285750" lvl="0" indent="-285750">
              <a:lnSpc>
                <a:spcPct val="100000"/>
              </a:lnSpc>
              <a:buFont typeface="Arial" panose="020B0604020202020204" pitchFamily="34" charset="0"/>
              <a:buChar char="•"/>
            </a:pPr>
            <a:r>
              <a:rPr lang="en-US" dirty="0"/>
              <a:t>not be in education, although some people in education can claim</a:t>
            </a:r>
            <a:endParaRPr lang="en-GB" dirty="0"/>
          </a:p>
          <a:p>
            <a:pPr marL="285750" lvl="0" indent="-285750">
              <a:lnSpc>
                <a:spcPct val="100000"/>
              </a:lnSpc>
              <a:buFont typeface="Arial" panose="020B0604020202020204" pitchFamily="34" charset="0"/>
              <a:buChar char="•"/>
            </a:pPr>
            <a:r>
              <a:rPr lang="en-US" dirty="0"/>
              <a:t>not have more than £16,000 in capital</a:t>
            </a:r>
          </a:p>
          <a:p>
            <a:pPr marL="285750" lvl="0" indent="-285750">
              <a:lnSpc>
                <a:spcPct val="100000"/>
              </a:lnSpc>
              <a:buFont typeface="Arial" panose="020B0604020202020204" pitchFamily="34" charset="0"/>
              <a:buChar char="•"/>
            </a:pPr>
            <a:r>
              <a:rPr lang="en-US" dirty="0"/>
              <a:t>have income that is low enough</a:t>
            </a:r>
            <a:endParaRPr lang="en-GB" dirty="0"/>
          </a:p>
          <a:p>
            <a:pPr marL="285750" lvl="0" indent="-285750">
              <a:lnSpc>
                <a:spcPct val="100000"/>
              </a:lnSpc>
              <a:buFont typeface="Arial" panose="020B0604020202020204" pitchFamily="34" charset="0"/>
              <a:buChar char="•"/>
            </a:pPr>
            <a:r>
              <a:rPr lang="en-GB" dirty="0"/>
              <a:t>accept the claimant commitment</a:t>
            </a:r>
          </a:p>
          <a:p>
            <a:pPr marL="285750" lvl="0" indent="-285750">
              <a:lnSpc>
                <a:spcPct val="100000"/>
              </a:lnSpc>
              <a:buFont typeface="Arial" panose="020B0604020202020204" pitchFamily="34" charset="0"/>
              <a:buChar char="•"/>
            </a:pPr>
            <a:r>
              <a:rPr lang="en-GB" dirty="0"/>
              <a:t>be present in Great Britain (habitually resident and not be a person subject to immigration control).</a:t>
            </a:r>
          </a:p>
          <a:p>
            <a:endParaRPr lang="en-GB" dirty="0"/>
          </a:p>
          <a:p>
            <a:endParaRPr lang="en-GB" dirty="0"/>
          </a:p>
        </p:txBody>
      </p:sp>
    </p:spTree>
    <p:extLst>
      <p:ext uri="{BB962C8B-B14F-4D97-AF65-F5344CB8AC3E}">
        <p14:creationId xmlns:p14="http://schemas.microsoft.com/office/powerpoint/2010/main" val="104341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a:xfrm>
            <a:off x="430864" y="1310328"/>
            <a:ext cx="8358294" cy="3145666"/>
          </a:xfrm>
        </p:spPr>
        <p:txBody>
          <a:bodyPr/>
          <a:lstStyle/>
          <a:p>
            <a:pPr>
              <a:lnSpc>
                <a:spcPct val="100000"/>
              </a:lnSpc>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People are expected to make their Universal Credit claim online.</a:t>
            </a:r>
          </a:p>
          <a:p>
            <a:pPr marL="285750" indent="-285750">
              <a:lnSpc>
                <a:spcPct val="100000"/>
              </a:lnSpc>
              <a:buFont typeface="Arial" panose="020B0604020202020204" pitchFamily="34" charset="0"/>
              <a:buChar char="•"/>
            </a:pPr>
            <a:r>
              <a:rPr lang="en-GB" dirty="0"/>
              <a:t>But there is provision for the DWP to accept a claim made by telephone [ UC, PIP, JSA and ESA (Claims and Payments) Regulations 2013 SI 2013/380, reg 8(1) and Sch 2].</a:t>
            </a:r>
          </a:p>
          <a:p>
            <a:pPr marL="285750" indent="-285750">
              <a:lnSpc>
                <a:spcPct val="100000"/>
              </a:lnSpc>
              <a:buFont typeface="Arial" panose="020B0604020202020204" pitchFamily="34" charset="0"/>
              <a:buChar char="•"/>
            </a:pPr>
            <a:r>
              <a:rPr lang="en-GB" dirty="0"/>
              <a:t>In order to qualify for UC, the claimant must accept a claimant commitment, even if the claimant is exempt from having to make any work related requirements.</a:t>
            </a:r>
          </a:p>
          <a:p>
            <a:pPr marL="285750" indent="-285750">
              <a:lnSpc>
                <a:spcPct val="100000"/>
              </a:lnSpc>
              <a:buFont typeface="Arial" panose="020B0604020202020204" pitchFamily="34" charset="0"/>
              <a:buChar char="•"/>
            </a:pPr>
            <a:r>
              <a:rPr lang="en-GB" dirty="0"/>
              <a:t>Failure to carry out a work-related requirement can result in a reduction of UC and possible sanctions [Welfare Reform Act 2012, s26].</a:t>
            </a:r>
          </a:p>
          <a:p>
            <a:pPr marL="285750" indent="-285750">
              <a:lnSpc>
                <a:spcPct val="100000"/>
              </a:lnSpc>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12151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UC cont.</a:t>
            </a:r>
          </a:p>
        </p:txBody>
      </p:sp>
      <p:sp>
        <p:nvSpPr>
          <p:cNvPr id="3" name="Text Placeholder 2"/>
          <p:cNvSpPr>
            <a:spLocks noGrp="1"/>
          </p:cNvSpPr>
          <p:nvPr>
            <p:ph type="body" sz="quarter" idx="11"/>
          </p:nvPr>
        </p:nvSpPr>
        <p:spPr>
          <a:xfrm>
            <a:off x="404055" y="1098788"/>
            <a:ext cx="8228154" cy="3234376"/>
          </a:xfrm>
        </p:spPr>
        <p:txBody>
          <a:bodyPr/>
          <a:lstStyle/>
          <a:p>
            <a:pPr lvl="0">
              <a:lnSpc>
                <a:spcPct val="100000"/>
              </a:lnSpc>
            </a:pPr>
            <a:r>
              <a:rPr lang="en-US" dirty="0"/>
              <a:t>The Secretary of State </a:t>
            </a:r>
            <a:r>
              <a:rPr lang="en-US" i="1" dirty="0"/>
              <a:t>cannot</a:t>
            </a:r>
            <a:r>
              <a:rPr lang="en-US" dirty="0"/>
              <a:t> impose any work-related requirements on certain claimants including:</a:t>
            </a:r>
            <a:endParaRPr lang="en-GB" dirty="0"/>
          </a:p>
          <a:p>
            <a:pPr marL="285750" indent="-285750">
              <a:lnSpc>
                <a:spcPct val="100000"/>
              </a:lnSpc>
              <a:buFont typeface="Wingdings" panose="05000000000000000000" pitchFamily="2" charset="2"/>
              <a:buChar char="Ø"/>
            </a:pPr>
            <a:r>
              <a:rPr lang="en-US" dirty="0"/>
              <a:t> </a:t>
            </a:r>
            <a:r>
              <a:rPr lang="en-GB" dirty="0"/>
              <a:t>those </a:t>
            </a:r>
            <a:r>
              <a:rPr lang="en-US" dirty="0"/>
              <a:t>who have limited capability for both work and work-related activity owing to a physical or mental condition;</a:t>
            </a:r>
            <a:endParaRPr lang="en-GB" dirty="0"/>
          </a:p>
          <a:p>
            <a:pPr marL="285750" indent="-285750">
              <a:lnSpc>
                <a:spcPct val="100000"/>
              </a:lnSpc>
              <a:buFont typeface="Wingdings" panose="05000000000000000000" pitchFamily="2" charset="2"/>
              <a:buChar char="Ø"/>
            </a:pPr>
            <a:r>
              <a:rPr lang="en-GB" dirty="0"/>
              <a:t>those </a:t>
            </a:r>
            <a:r>
              <a:rPr lang="en-US" dirty="0"/>
              <a:t>responsible carers of a child under the age of one; </a:t>
            </a:r>
            <a:endParaRPr lang="en-GB" dirty="0"/>
          </a:p>
          <a:p>
            <a:pPr marL="285750" indent="-285750">
              <a:lnSpc>
                <a:spcPct val="100000"/>
              </a:lnSpc>
              <a:buFont typeface="Wingdings" panose="05000000000000000000" pitchFamily="2" charset="2"/>
              <a:buChar char="Ø"/>
            </a:pPr>
            <a:r>
              <a:rPr lang="en-GB" dirty="0"/>
              <a:t>those </a:t>
            </a:r>
            <a:r>
              <a:rPr lang="en-US" dirty="0"/>
              <a:t>with regular and substantial caring responsibilities for a severely disabled person</a:t>
            </a:r>
          </a:p>
          <a:p>
            <a:pPr marL="285750" indent="-285750">
              <a:lnSpc>
                <a:spcPct val="100000"/>
              </a:lnSpc>
              <a:buFont typeface="Wingdings" panose="05000000000000000000" pitchFamily="2" charset="2"/>
              <a:buChar char="Ø"/>
            </a:pPr>
            <a:r>
              <a:rPr lang="en-US" dirty="0"/>
              <a:t>victims of domestic violence; </a:t>
            </a:r>
            <a:endParaRPr lang="en-GB" dirty="0"/>
          </a:p>
          <a:p>
            <a:pPr marL="285750" indent="-285750">
              <a:lnSpc>
                <a:spcPct val="100000"/>
              </a:lnSpc>
              <a:buFont typeface="Wingdings" panose="05000000000000000000" pitchFamily="2" charset="2"/>
              <a:buChar char="Ø"/>
            </a:pPr>
            <a:r>
              <a:rPr lang="en-US" dirty="0"/>
              <a:t>those who meet certain earnings thresholds.  [</a:t>
            </a:r>
            <a:r>
              <a:rPr lang="en-GB" dirty="0"/>
              <a:t>WRA 2012, ss19, 24(5)(6)] </a:t>
            </a:r>
          </a:p>
        </p:txBody>
      </p:sp>
    </p:spTree>
    <p:extLst>
      <p:ext uri="{BB962C8B-B14F-4D97-AF65-F5344CB8AC3E}">
        <p14:creationId xmlns:p14="http://schemas.microsoft.com/office/powerpoint/2010/main" val="422050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058" y="375762"/>
            <a:ext cx="8259162" cy="300038"/>
          </a:xfrm>
        </p:spPr>
        <p:txBody>
          <a:bodyPr/>
          <a:lstStyle/>
          <a:p>
            <a:r>
              <a:rPr lang="en-US" b="1" dirty="0"/>
              <a:t>Universal Credit </a:t>
            </a:r>
          </a:p>
        </p:txBody>
      </p:sp>
      <p:sp>
        <p:nvSpPr>
          <p:cNvPr id="3" name="Text Placeholder 2"/>
          <p:cNvSpPr>
            <a:spLocks noGrp="1"/>
          </p:cNvSpPr>
          <p:nvPr>
            <p:ph type="body" sz="quarter" idx="11"/>
          </p:nvPr>
        </p:nvSpPr>
        <p:spPr>
          <a:xfrm>
            <a:off x="488887" y="812043"/>
            <a:ext cx="8184333" cy="3533620"/>
          </a:xfrm>
        </p:spPr>
        <p:txBody>
          <a:bodyPr/>
          <a:lstStyle/>
          <a:p>
            <a:pPr marL="285750" indent="-285750" algn="just">
              <a:lnSpc>
                <a:spcPct val="100000"/>
              </a:lnSpc>
              <a:spcBef>
                <a:spcPts val="0"/>
              </a:spcBef>
              <a:spcAft>
                <a:spcPts val="600"/>
              </a:spcAft>
              <a:buFont typeface="Arial" panose="020B0604020202020204" pitchFamily="34" charset="0"/>
              <a:buChar char="•"/>
            </a:pPr>
            <a:endParaRPr lang="en-GB" dirty="0"/>
          </a:p>
          <a:p>
            <a:pPr marL="285750" indent="-285750" algn="just">
              <a:lnSpc>
                <a:spcPct val="100000"/>
              </a:lnSpc>
              <a:spcBef>
                <a:spcPts val="0"/>
              </a:spcBef>
              <a:spcAft>
                <a:spcPts val="600"/>
              </a:spcAft>
              <a:buFont typeface="Arial" panose="020B0604020202020204" pitchFamily="34" charset="0"/>
              <a:buChar char="•"/>
            </a:pPr>
            <a:endParaRPr lang="en-GB" dirty="0"/>
          </a:p>
          <a:p>
            <a:pPr marL="285750" indent="-285750" algn="just">
              <a:lnSpc>
                <a:spcPct val="100000"/>
              </a:lnSpc>
              <a:spcBef>
                <a:spcPts val="0"/>
              </a:spcBef>
              <a:spcAft>
                <a:spcPts val="600"/>
              </a:spcAft>
              <a:buFont typeface="Arial" panose="020B0604020202020204" pitchFamily="34" charset="0"/>
              <a:buChar char="•"/>
            </a:pPr>
            <a:endParaRPr lang="en-GB" dirty="0"/>
          </a:p>
          <a:p>
            <a:pPr marL="285750" indent="-285750" algn="just">
              <a:lnSpc>
                <a:spcPct val="100000"/>
              </a:lnSpc>
              <a:spcBef>
                <a:spcPts val="0"/>
              </a:spcBef>
              <a:spcAft>
                <a:spcPts val="600"/>
              </a:spcAft>
              <a:buFont typeface="Arial" panose="020B0604020202020204" pitchFamily="34" charset="0"/>
              <a:buChar char="•"/>
            </a:pPr>
            <a:endParaRPr lang="en-GB" dirty="0"/>
          </a:p>
          <a:p>
            <a:pPr marL="285750" indent="-285750" algn="just">
              <a:lnSpc>
                <a:spcPct val="100000"/>
              </a:lnSpc>
              <a:spcBef>
                <a:spcPts val="0"/>
              </a:spcBef>
              <a:spcAft>
                <a:spcPts val="600"/>
              </a:spcAft>
              <a:buFont typeface="Arial" panose="020B0604020202020204" pitchFamily="34" charset="0"/>
              <a:buChar char="•"/>
            </a:pPr>
            <a:endParaRPr lang="en-GB" dirty="0"/>
          </a:p>
          <a:p>
            <a:pPr marL="285750" indent="-285750" algn="just">
              <a:lnSpc>
                <a:spcPct val="100000"/>
              </a:lnSpc>
              <a:spcBef>
                <a:spcPts val="0"/>
              </a:spcBef>
              <a:spcAft>
                <a:spcPts val="600"/>
              </a:spcAft>
              <a:buFont typeface="Arial" panose="020B0604020202020204" pitchFamily="34" charset="0"/>
              <a:buChar char="•"/>
            </a:pPr>
            <a:endParaRPr lang="en-GB" dirty="0"/>
          </a:p>
          <a:p>
            <a:pPr algn="just">
              <a:lnSpc>
                <a:spcPct val="100000"/>
              </a:lnSpc>
              <a:spcBef>
                <a:spcPts val="0"/>
              </a:spcBef>
              <a:spcAft>
                <a:spcPts val="600"/>
              </a:spcAft>
            </a:pPr>
            <a:r>
              <a:rPr lang="en-GB" dirty="0"/>
              <a:t>The amount used to calculate a claimant’s entitlement to universal credit is called the </a:t>
            </a:r>
            <a:r>
              <a:rPr lang="en-GB" u="sng" dirty="0"/>
              <a:t>maximum amount.</a:t>
            </a:r>
            <a:r>
              <a:rPr lang="en-GB" dirty="0"/>
              <a:t> Depending of the claimant’s circumstances, the maximum amount can be made up of the following components:</a:t>
            </a:r>
          </a:p>
          <a:p>
            <a:pPr marL="628609" lvl="1" indent="-285750" algn="just">
              <a:lnSpc>
                <a:spcPct val="100000"/>
              </a:lnSpc>
              <a:spcBef>
                <a:spcPts val="0"/>
              </a:spcBef>
              <a:spcAft>
                <a:spcPts val="600"/>
              </a:spcAft>
              <a:buFont typeface="Wingdings" panose="05000000000000000000" pitchFamily="2" charset="2"/>
              <a:buChar char="Ø"/>
            </a:pPr>
            <a:r>
              <a:rPr lang="en-GB" u="sng" dirty="0"/>
              <a:t>Standard allowance</a:t>
            </a:r>
            <a:r>
              <a:rPr lang="en-GB" dirty="0"/>
              <a:t>:  The standard allowance is paid to every claimant.  It is the amount the government has decided is necessary for the claimant to subsist or to cover ‘ordinary daily living expenses’.  There are four rates depending on whether the claimant is single or a member of a couple and aged 25 or over. </a:t>
            </a:r>
          </a:p>
          <a:p>
            <a:pPr marL="628609" lvl="1" indent="-285750" algn="just">
              <a:lnSpc>
                <a:spcPct val="100000"/>
              </a:lnSpc>
              <a:spcBef>
                <a:spcPts val="0"/>
              </a:spcBef>
              <a:spcAft>
                <a:spcPts val="600"/>
              </a:spcAft>
              <a:buFont typeface="Wingdings" panose="05000000000000000000" pitchFamily="2" charset="2"/>
              <a:buChar char="Ø"/>
            </a:pPr>
            <a:r>
              <a:rPr lang="en-GB" u="sng" dirty="0"/>
              <a:t>Child responsibility element</a:t>
            </a:r>
            <a:r>
              <a:rPr lang="en-GB" dirty="0"/>
              <a:t>: </a:t>
            </a:r>
            <a:r>
              <a:rPr lang="en-GB" b="1" dirty="0"/>
              <a:t> </a:t>
            </a:r>
            <a:r>
              <a:rPr lang="en-GB" dirty="0"/>
              <a:t>This element is included for each child the claimant is responsible for.  This includes qualifying young persons aged 16 to 19 years old, if they are in full-time non-advanced education.  But since April 2017, the element is subject to the two-child limit. </a:t>
            </a:r>
            <a:endParaRPr lang="en-US" dirty="0"/>
          </a:p>
          <a:p>
            <a:pPr marL="285750" indent="-285750" algn="just">
              <a:lnSpc>
                <a:spcPct val="100000"/>
              </a:lnSpc>
              <a:spcBef>
                <a:spcPts val="0"/>
              </a:spcBef>
              <a:spcAft>
                <a:spcPts val="600"/>
              </a:spcAft>
              <a:buFont typeface="Arial" panose="020B0604020202020204" pitchFamily="34" charset="0"/>
              <a:buChar char="•"/>
            </a:pPr>
            <a:endParaRPr lang="en-US" dirty="0"/>
          </a:p>
          <a:p>
            <a:pPr marL="285750" indent="-285750" algn="just">
              <a:lnSpc>
                <a:spcPct val="100000"/>
              </a:lnSpc>
              <a:spcBef>
                <a:spcPts val="0"/>
              </a:spcBef>
              <a:spcAft>
                <a:spcPts val="600"/>
              </a:spcAft>
              <a:buFont typeface="Arial" panose="020B0604020202020204" pitchFamily="34" charset="0"/>
              <a:buChar char="•"/>
            </a:pPr>
            <a:endParaRPr lang="en-US" dirty="0"/>
          </a:p>
          <a:p>
            <a:pPr marL="285750" indent="-285750" algn="just">
              <a:lnSpc>
                <a:spcPct val="100000"/>
              </a:lnSpc>
              <a:spcBef>
                <a:spcPts val="0"/>
              </a:spcBef>
              <a:spcAft>
                <a:spcPts val="600"/>
              </a:spcAft>
              <a:buFont typeface="Arial" panose="020B0604020202020204" pitchFamily="34" charset="0"/>
              <a:buChar char="•"/>
            </a:pPr>
            <a:endParaRPr lang="en-GB" dirty="0"/>
          </a:p>
          <a:p>
            <a:pPr marL="171450" indent="-171450" algn="just">
              <a:lnSpc>
                <a:spcPct val="100000"/>
              </a:lnSpc>
              <a:spcBef>
                <a:spcPts val="0"/>
              </a:spcBef>
              <a:spcAft>
                <a:spcPts val="600"/>
              </a:spcAft>
              <a:buFont typeface="Arial" panose="020B0604020202020204" pitchFamily="34" charset="0"/>
              <a:buChar char="•"/>
            </a:pPr>
            <a:endParaRPr lang="en-GB" dirty="0">
              <a:latin typeface="Georgia" panose="02040502050405020303" pitchFamily="18" charset="0"/>
            </a:endParaRPr>
          </a:p>
          <a:p>
            <a:endParaRPr lang="en-GB" sz="1200" dirty="0"/>
          </a:p>
        </p:txBody>
      </p:sp>
    </p:spTree>
    <p:extLst>
      <p:ext uri="{BB962C8B-B14F-4D97-AF65-F5344CB8AC3E}">
        <p14:creationId xmlns:p14="http://schemas.microsoft.com/office/powerpoint/2010/main" val="149642588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5329</TotalTime>
  <Words>3455</Words>
  <Application>Microsoft Office PowerPoint</Application>
  <PresentationFormat>On-screen Show (16:9)</PresentationFormat>
  <Paragraphs>244</Paragraphs>
  <Slides>38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Adria Slab</vt:lpstr>
      <vt:lpstr>Adria Slab Light</vt:lpstr>
      <vt:lpstr>Arial</vt:lpstr>
      <vt:lpstr>Calibri</vt:lpstr>
      <vt:lpstr>Georgia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Valerie CLARK</cp:lastModifiedBy>
  <cp:revision>162</cp:revision>
  <cp:lastPrinted>2021-10-11T18:54:46Z</cp:lastPrinted>
  <dcterms:created xsi:type="dcterms:W3CDTF">2018-03-22T16:13:31Z</dcterms:created>
  <dcterms:modified xsi:type="dcterms:W3CDTF">2021-10-18T09:16:10Z</dcterms:modified>
</cp:coreProperties>
</file>