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75" r:id="rId1"/>
  </p:sldMasterIdLst>
  <p:notesMasterIdLst>
    <p:notesMasterId r:id="rId16"/>
  </p:notesMasterIdLst>
  <p:handoutMasterIdLst>
    <p:handoutMasterId r:id="rId17"/>
  </p:handoutMasterIdLst>
  <p:sldIdLst>
    <p:sldId id="256" r:id="rId2"/>
    <p:sldId id="462" r:id="rId3"/>
    <p:sldId id="488" r:id="rId4"/>
    <p:sldId id="489" r:id="rId5"/>
    <p:sldId id="493" r:id="rId6"/>
    <p:sldId id="496" r:id="rId7"/>
    <p:sldId id="495" r:id="rId8"/>
    <p:sldId id="504" r:id="rId9"/>
    <p:sldId id="497" r:id="rId10"/>
    <p:sldId id="502" r:id="rId11"/>
    <p:sldId id="505" r:id="rId12"/>
    <p:sldId id="490" r:id="rId13"/>
    <p:sldId id="500" r:id="rId14"/>
    <p:sldId id="503" r:id="rId15"/>
  </p:sldIdLst>
  <p:sldSz cx="12192000" cy="6858000"/>
  <p:notesSz cx="6805613" cy="9944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33" autoAdjust="0"/>
    <p:restoredTop sz="94249" autoAdjust="0"/>
  </p:normalViewPr>
  <p:slideViewPr>
    <p:cSldViewPr>
      <p:cViewPr varScale="1">
        <p:scale>
          <a:sx n="113" d="100"/>
          <a:sy n="113" d="100"/>
        </p:scale>
        <p:origin x="184" y="2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0813F6-3173-214F-8455-C69F7457C3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650B33-D6A2-D841-B6BB-2C61912468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81D2DFA-57C2-3A42-9955-39DEAFAA09FF}" type="datetimeFigureOut">
              <a:rPr lang="en-GB" altLang="en-US"/>
              <a:pPr>
                <a:defRPr/>
              </a:pPr>
              <a:t>20/10/2021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EC4DAA-88EB-AF46-95AA-05BBB3F672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A5F795-F68C-D14F-9FA6-704A3822EC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AA4FD59-524C-3245-B31F-6BE44CCA24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436494-905C-D14A-ABC8-346F4CB535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DD7EA-553C-C241-AC3E-91325612486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12316C9D-92C2-5247-9005-0261387EEF7F}" type="datetimeFigureOut">
              <a:rPr lang="en-GB" altLang="en-US"/>
              <a:pPr>
                <a:defRPr/>
              </a:pPr>
              <a:t>20/10/2021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67EAA61-4080-EB41-B467-A15741EF0B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1CEEBC-D4AB-BD47-9BB7-F125728D83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5ED30-5D8A-034B-802D-A9B623EB08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0B7A0-2C60-BC43-95DC-CAC1BD6ECF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3FEF646-1292-3B43-B6D7-CB8C578F9B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6CB732EE-CB82-4B42-955D-BAEC95C69E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B4346E1C-EFF2-D946-9343-5A98445568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BC8B9BA0-1F90-B34E-81C4-9ECE62681C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41E5660-E7D7-5943-AB2C-13A6AA5B2D0B}" type="slidenum">
              <a:rPr lang="en-GB" altLang="en-US" sz="1200" smtClean="0"/>
              <a:pPr/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E68DFC1B-5BB8-5C4D-826C-826AD2C52C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F3533ACE-C4EF-184F-8CD1-0954924F2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37B574B9-0D6D-D24E-9DCA-B65F73AF90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A52F223-F611-4848-BD73-855505778A89}" type="slidenum">
              <a:rPr lang="en-GB" altLang="en-US" sz="1200" smtClean="0"/>
              <a:pPr/>
              <a:t>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8F979009-7F6F-2549-A0D9-DE444135F2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D99E9B5A-C04F-7A47-BE8E-CA90A1BE19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B06A2AD2-E2B5-0941-9374-5EE044A9E1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9D6043-D1B6-DB46-92BC-DA9564D63A8A}" type="slidenum">
              <a:rPr lang="en-GB" altLang="en-US" sz="1200" smtClean="0"/>
              <a:pPr/>
              <a:t>4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B3AA9D-0BBA-9A4B-A758-17AF4F207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A83C21-8EFF-CC46-B0B0-589199A7CB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25E597-54A8-104F-A41F-EA9170063D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0115D-7D3E-1D42-ADC5-2EA7C072FD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995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99B391-1576-AF4E-9B6D-03129795CC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2D78DC-E7C0-E447-9CB6-937634A85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95BB83-280A-2D4B-8388-A2F6A86F62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110E-5603-C847-8563-B62D1687C4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574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561F55-3571-1842-BF62-9881123CA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AA1213-2442-CB4B-A44A-5F8AC90EA2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E99266-2664-3B42-BD7B-9FB50CFB56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9ACAE-F0E4-8A43-8616-D7309A3E00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540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>
            <a:extLst>
              <a:ext uri="{FF2B5EF4-FFF2-40B4-BE49-F238E27FC236}">
                <a16:creationId xmlns:a16="http://schemas.microsoft.com/office/drawing/2014/main" id="{CF58246B-33FE-5C4D-AADF-864C233748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3888" y="1484313"/>
            <a:ext cx="10944225" cy="0"/>
          </a:xfrm>
          <a:prstGeom prst="line">
            <a:avLst/>
          </a:prstGeom>
          <a:noFill/>
          <a:ln w="19050">
            <a:solidFill>
              <a:srgbClr val="30803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3418351-DA4D-8A42-9D44-DC811B96DA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63" y="6467475"/>
            <a:ext cx="27432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1E6E80-99F1-ED47-A3C8-344CB811C4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BA1A7D1-321D-2D44-B08C-5E382E867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26DB417-4F9E-D545-B76C-A5A0F1A3C7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B0768-B96D-844A-84FA-0F2D118159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603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91A378-E532-6046-95E3-153EA09736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76D0B9-21EB-564B-814B-8E197BC817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ED66F5-8F4F-9742-AEDE-1ED345AA57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6F6F0-5977-8641-B421-527780D6DD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232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9F38A-2519-C64F-B9DE-551F4D7A4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E14325-0658-C147-83C9-61DC005D79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E29DA7-B4FE-E64C-BC48-4565A6328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74A0B-261A-4949-BCFB-51016A0F71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717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B4BEA6-91B8-2F4F-800E-03081A92B9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E986969-A639-9F4F-AC4F-83D42E8B09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D0B5034-2A63-8E42-B597-E5A22117EB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1DB3E-5EF7-2D47-B7DA-C846CDF944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493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E8739A-8B1B-FB48-A5F5-A11E9455CA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042BDF0-8B8D-7441-B0D0-6CE6C817D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2F31DD-2EED-9E43-9D62-2E237B6AF3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B5FA0-C912-D440-9A79-145A62342C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644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BA8B586-3EEE-2742-B471-82E36A512A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3EB095C-499B-5941-B4F9-93CC48CEB0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C32D1D4-28AD-9041-BED5-2587CF578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F311-EE9C-194C-8245-FB55E57C55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068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2AB934-A448-C14F-9529-7FA216F70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04A9AD-6B70-824B-9969-BE08F740ED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8FA10D-385B-D543-846D-8D33E82B2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9DD7-9BA3-074B-9F71-8F6D88CFA0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120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3FE860-48A7-0548-BC91-D6AE4A92B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7A0619-E69D-F04C-A1D5-32C8269656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63B4E1-6658-D845-970D-CA1CF1405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63123-9440-C947-9376-C80D22C4BE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836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D27DBA-1C99-3648-B2DD-E7208A379C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9F2360-F5EA-FD43-8A58-55E8ECD77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9BF854BE-5F1C-114E-81F3-9B1BE3FD19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787246F1-AFA0-DB47-A2B7-2EEFA58C4F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4C91C651-55C0-954A-926D-C3CB69514B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2B59441-534C-D341-8DAA-32B951D409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18" r:id="rId1"/>
    <p:sldLayoutId id="2147486828" r:id="rId2"/>
    <p:sldLayoutId id="2147486819" r:id="rId3"/>
    <p:sldLayoutId id="2147486820" r:id="rId4"/>
    <p:sldLayoutId id="2147486821" r:id="rId5"/>
    <p:sldLayoutId id="2147486822" r:id="rId6"/>
    <p:sldLayoutId id="2147486823" r:id="rId7"/>
    <p:sldLayoutId id="2147486824" r:id="rId8"/>
    <p:sldLayoutId id="2147486825" r:id="rId9"/>
    <p:sldLayoutId id="2147486826" r:id="rId10"/>
    <p:sldLayoutId id="2147486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statistics/youth-custody-data" TargetMode="External"/><Relationship Id="rId3" Type="http://schemas.openxmlformats.org/officeDocument/2006/relationships/hyperlink" Target="https://www.justiceinspectorates.gov.uk/hmiprisons/wp-content/uploads/sites/4/2021/01/Young-adults-thematic-final-web-2021.pdf" TargetMode="External"/><Relationship Id="rId7" Type="http://schemas.openxmlformats.org/officeDocument/2006/relationships/hyperlink" Target="https://www.gov.uk/government/statistics/youth-justice-statistics-2019-to-2020" TargetMode="External"/><Relationship Id="rId2" Type="http://schemas.openxmlformats.org/officeDocument/2006/relationships/hyperlink" Target="https://www.centreforsocialjustice.org.uk/wp-content/uploads/2018/03/CouldntCareLes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overnment/statistics/safety-in-custody-quarterly-update-to-march-2021" TargetMode="External"/><Relationship Id="rId5" Type="http://schemas.openxmlformats.org/officeDocument/2006/relationships/hyperlink" Target="https://www.gov.uk/government/statistics/hm-prison-and-probation-service-offender-equalities-annual-report-2019-to-2020" TargetMode="External"/><Relationship Id="rId4" Type="http://schemas.openxmlformats.org/officeDocument/2006/relationships/hyperlink" Target="https://howardleague.org/wp-content/uploads/2017/07/Ending-the-criminalisation-of-children-in-residential-care-Briefing-one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owardleagu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/Users/laura/Movies/2.%20Brain%20Development%20and%20Maturation%20in%20Young%20Adults%20v7%20(1).mp4" TargetMode="External"/><Relationship Id="rId1" Type="http://schemas.microsoft.com/office/2007/relationships/media" Target="file:////Users/laura/Movies/2.%20Brain%20Development%20and%20Maturation%20in%20Young%20Adults%20v7%20(1).mp4" TargetMode="External"/><Relationship Id="rId5" Type="http://schemas.openxmlformats.org/officeDocument/2006/relationships/hyperlink" Target="https://howardleague.org/legal-work/sentencing-young-adults/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1">
            <a:extLst>
              <a:ext uri="{FF2B5EF4-FFF2-40B4-BE49-F238E27FC236}">
                <a16:creationId xmlns:a16="http://schemas.microsoft.com/office/drawing/2014/main" id="{1F7F0156-66B4-A546-B9B7-4AD4C6BBD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3" y="4926013"/>
            <a:ext cx="4537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5362" name="Text Box 21">
            <a:extLst>
              <a:ext uri="{FF2B5EF4-FFF2-40B4-BE49-F238E27FC236}">
                <a16:creationId xmlns:a16="http://schemas.microsoft.com/office/drawing/2014/main" id="{DE45E6D4-8F53-AF46-A53E-60F4162EB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0213"/>
            <a:ext cx="9144000" cy="491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GB" altLang="en-US" sz="3600" b="1"/>
          </a:p>
          <a:p>
            <a:pPr algn="ctr">
              <a:buFontTx/>
              <a:buNone/>
            </a:pPr>
            <a:endParaRPr lang="en-GB" altLang="en-US" sz="3600" b="1"/>
          </a:p>
          <a:p>
            <a:pPr algn="ctr">
              <a:buFontTx/>
              <a:buNone/>
            </a:pPr>
            <a:endParaRPr lang="en-GB" altLang="en-US" sz="2400" b="1"/>
          </a:p>
          <a:p>
            <a:pPr algn="ctr">
              <a:buFontTx/>
              <a:buNone/>
            </a:pPr>
            <a:endParaRPr lang="en-GB" altLang="en-US" sz="2800" b="1"/>
          </a:p>
          <a:p>
            <a:pPr algn="ctr">
              <a:buFontTx/>
              <a:buNone/>
            </a:pPr>
            <a:r>
              <a:rPr lang="en-GB" altLang="en-US" sz="2800" b="1"/>
              <a:t>How mature is the law in its treatment of children and young people?</a:t>
            </a:r>
            <a:endParaRPr lang="en-GB" altLang="en-US" sz="2800"/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20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/>
              <a:t>Dr. Laura Janes, Legal Director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/>
              <a:t> Howard League for Penal Reform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/>
              <a:t>October 2021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/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400" b="1"/>
          </a:p>
        </p:txBody>
      </p:sp>
      <p:pic>
        <p:nvPicPr>
          <p:cNvPr id="15363" name="Picture 5">
            <a:extLst>
              <a:ext uri="{FF2B5EF4-FFF2-40B4-BE49-F238E27FC236}">
                <a16:creationId xmlns:a16="http://schemas.microsoft.com/office/drawing/2014/main" id="{1E48F864-A9AB-B144-8032-0954CE849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8" y="1268413"/>
            <a:ext cx="3856037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D2B1A9FC-E92B-8348-A384-C9A26E319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rgbClr val="48A013"/>
                </a:solidFill>
                <a:ea typeface="ＭＳ Ｐゴシック" panose="020B0600070205080204" pitchFamily="34" charset="-128"/>
              </a:rPr>
              <a:t>Life for young people in prison </a:t>
            </a:r>
            <a:endParaRPr lang="en-GB" altLang="en-US" sz="3600">
              <a:solidFill>
                <a:srgbClr val="48A01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74D9ABFF-1D31-9B4B-945D-E5C0E91B0B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671175" cy="45259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cs typeface="Arial" panose="020B0604020202020204" pitchFamily="34" charset="0"/>
              </a:rPr>
              <a:t>2017: </a:t>
            </a:r>
            <a:r>
              <a:rPr lang="en-US" sz="2400" dirty="0">
                <a:cs typeface="Arial" panose="020B0604020202020204" pitchFamily="34" charset="0"/>
              </a:rPr>
              <a:t> Ministry of Justice by Charlie Taylor report found system “not fit for purpose”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>
                <a:ea typeface="ＭＳ Ｐゴシック" panose="020B0600070205080204" pitchFamily="34" charset="-128"/>
                <a:cs typeface="Arial" panose="020B0604020202020204" pitchFamily="34" charset="0"/>
              </a:rPr>
              <a:t>2019:</a:t>
            </a:r>
            <a:r>
              <a:rPr lang="en-US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 Joint Committee on Human Rights found that children’s rights were being breached through the widespread use of solitary confinement and restraint.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400" b="1" dirty="0">
                <a:ea typeface="ＭＳ Ｐゴシック" panose="020B0600070205080204" pitchFamily="34" charset="-128"/>
                <a:cs typeface="Calibri" panose="020F0502020204030204" pitchFamily="34" charset="0"/>
              </a:rPr>
              <a:t>2021: </a:t>
            </a:r>
            <a:r>
              <a:rPr lang="en-GB" altLang="en-US" sz="2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The prison inspectorate issued two urgent notifications on secure training centres for children and found prisons are failing to meet the needs of young adults (HMIP, 2021)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400" b="1" dirty="0">
                <a:ea typeface="ＭＳ Ｐゴシック" panose="020B0600070205080204" pitchFamily="34" charset="-128"/>
              </a:rPr>
              <a:t>Incidents of assault, self harm, solitary confinement and exposure to violence are notoriously high for young people in prison</a:t>
            </a:r>
            <a:endParaRPr lang="en-GB" altLang="en-US" sz="2400" dirty="0"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81258858-0F67-0E4B-BA66-59BDF8FC4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rgbClr val="48A013"/>
                </a:solidFill>
                <a:ea typeface="ＭＳ Ｐゴシック" panose="020B0600070205080204" pitchFamily="34" charset="-128"/>
              </a:rPr>
              <a:t>Discrimination in prison</a:t>
            </a:r>
            <a:endParaRPr lang="en-GB" altLang="en-US" sz="3600">
              <a:solidFill>
                <a:srgbClr val="48A013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28674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2595B330-3A1D-1842-BF6F-C1597F39A3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3988" y="1951038"/>
            <a:ext cx="6502400" cy="382270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1876BA2B-B122-6845-909C-0D6D0E6DE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28613"/>
            <a:ext cx="10972800" cy="1143000"/>
          </a:xfrm>
        </p:spPr>
        <p:txBody>
          <a:bodyPr/>
          <a:lstStyle/>
          <a:p>
            <a:r>
              <a:rPr lang="en-GB" altLang="en-US" sz="4000" b="1">
                <a:solidFill>
                  <a:srgbClr val="48A013"/>
                </a:solidFill>
                <a:ea typeface="ＭＳ Ｐゴシック" panose="020B0600070205080204" pitchFamily="34" charset="-128"/>
              </a:rPr>
              <a:t>The criminal law is maturing… slowly</a:t>
            </a:r>
          </a:p>
        </p:txBody>
      </p:sp>
      <p:sp>
        <p:nvSpPr>
          <p:cNvPr id="17411" name="Content Placeholder 1">
            <a:extLst>
              <a:ext uri="{FF2B5EF4-FFF2-40B4-BE49-F238E27FC236}">
                <a16:creationId xmlns:a16="http://schemas.microsoft.com/office/drawing/2014/main" id="{565CE562-BBDC-464C-88F1-14EA06D327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28775"/>
            <a:ext cx="8150225" cy="4525963"/>
          </a:xfrm>
        </p:spPr>
        <p:txBody>
          <a:bodyPr/>
          <a:lstStyle/>
          <a:p>
            <a:pPr>
              <a:defRPr/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The law now </a:t>
            </a:r>
            <a:r>
              <a:rPr lang="en-US" altLang="en-US" sz="2000" dirty="0" err="1">
                <a:latin typeface="+mj-lt"/>
                <a:ea typeface="ＭＳ Ｐゴシック" panose="020B0600070205080204" pitchFamily="34" charset="-128"/>
              </a:rPr>
              <a:t>recognises</a:t>
            </a: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 that children must be treated as a completely different group from adults, as shown by the Sentencing Council’s definitive guideline on Sentencing Children and Young People (published in 2017)</a:t>
            </a:r>
          </a:p>
          <a:p>
            <a:pPr>
              <a:defRPr/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The law has also begun to </a:t>
            </a:r>
            <a:r>
              <a:rPr lang="en-US" altLang="en-US" sz="2000" dirty="0" err="1">
                <a:latin typeface="+mj-lt"/>
                <a:ea typeface="ＭＳ Ｐゴシック" panose="020B0600070205080204" pitchFamily="34" charset="-128"/>
              </a:rPr>
              <a:t>recognise</a:t>
            </a: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 the developing maturity of young adults</a:t>
            </a:r>
          </a:p>
          <a:p>
            <a:pPr>
              <a:defRPr/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In the case of </a:t>
            </a:r>
            <a:r>
              <a:rPr lang="en-US" altLang="en-US" sz="2000" i="1" dirty="0">
                <a:latin typeface="+mj-lt"/>
                <a:ea typeface="ＭＳ Ｐゴシック" panose="020B0600070205080204" pitchFamily="34" charset="-128"/>
              </a:rPr>
              <a:t>Clarke</a:t>
            </a: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 (January 2018), the Lord Chief Justice held that the age of 18 “</a:t>
            </a:r>
            <a:r>
              <a:rPr lang="en-GB" sz="2000" b="1" dirty="0">
                <a:solidFill>
                  <a:srgbClr val="000000"/>
                </a:solidFill>
                <a:latin typeface="+mj-lt"/>
              </a:rPr>
              <a:t>does not present a cliff edge for the purposes of sentencing … Full maturity and all the attributes of adulthood are not magically conferred on young people on their 18th birthday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”. </a:t>
            </a:r>
            <a:endParaRPr lang="en-US" altLang="en-US" sz="2000" dirty="0">
              <a:latin typeface="+mj-lt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sz="2000" dirty="0">
                <a:latin typeface="+mj-lt"/>
                <a:ea typeface="ＭＳ Ｐゴシック" panose="020B0600070205080204" pitchFamily="34" charset="-128"/>
              </a:rPr>
              <a:t>In October 2019, the Sentencing Council published an expanded explanation of its guideline on age and/or lack of maturity as a mitigating factor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3FFBA62-45D5-7343-94BF-7207C159C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9"/>
          <a:stretch>
            <a:fillRect/>
          </a:stretch>
        </p:blipFill>
        <p:spPr bwMode="auto">
          <a:xfrm>
            <a:off x="9061450" y="2060575"/>
            <a:ext cx="252095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C7985891-CE1D-6E49-A1F2-14F0058AC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rgbClr val="48A013"/>
                </a:solidFill>
                <a:ea typeface="ＭＳ Ｐゴシック" panose="020B0600070205080204" pitchFamily="34" charset="-128"/>
              </a:rPr>
              <a:t>But a whole lot more maturing to do…</a:t>
            </a:r>
            <a:endParaRPr lang="en-GB" altLang="en-US" sz="3600">
              <a:solidFill>
                <a:srgbClr val="48A01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AD9881A7-042C-0940-972A-20F2E0D837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700213"/>
            <a:ext cx="10972800" cy="4525962"/>
          </a:xfrm>
        </p:spPr>
        <p:txBody>
          <a:bodyPr/>
          <a:lstStyle/>
          <a:p>
            <a:pPr>
              <a:defRPr/>
            </a:pPr>
            <a:r>
              <a:rPr lang="en-GB" altLang="en-US" sz="2400" dirty="0">
                <a:ea typeface="ＭＳ Ｐゴシック" panose="020B0600070205080204" pitchFamily="34" charset="-128"/>
              </a:rPr>
              <a:t>The criminal law is still in its infancy </a:t>
            </a:r>
          </a:p>
          <a:p>
            <a:pPr>
              <a:defRPr/>
            </a:pPr>
            <a:r>
              <a:rPr lang="en-GB" altLang="en-US" sz="2400" dirty="0">
                <a:ea typeface="ＭＳ Ｐゴシック" panose="020B0600070205080204" pitchFamily="34" charset="-128"/>
              </a:rPr>
              <a:t>Civil law is more mature but there are enormous problems with access  to it</a:t>
            </a:r>
          </a:p>
          <a:p>
            <a:pPr>
              <a:defRPr/>
            </a:pPr>
            <a:r>
              <a:rPr lang="en-GB" altLang="en-US" sz="2400" dirty="0">
                <a:ea typeface="ＭＳ Ｐゴシック" panose="020B0600070205080204" pitchFamily="34" charset="-128"/>
              </a:rPr>
              <a:t>The lack of access to civil rights and result in criminal charges</a:t>
            </a:r>
          </a:p>
          <a:p>
            <a:pPr>
              <a:defRPr/>
            </a:pPr>
            <a:r>
              <a:rPr lang="en-GB" altLang="en-US" sz="2400" dirty="0">
                <a:ea typeface="ＭＳ Ｐゴシック" panose="020B0600070205080204" pitchFamily="34" charset="-128"/>
              </a:rPr>
              <a:t>Public legal education and a rights based culture needs to become normal</a:t>
            </a:r>
          </a:p>
          <a:p>
            <a:pPr>
              <a:defRPr/>
            </a:pPr>
            <a:r>
              <a:rPr lang="en-GB" altLang="en-US" sz="2400" dirty="0" err="1">
                <a:ea typeface="ＭＳ Ｐゴシック" panose="020B0600070205080204" pitchFamily="34" charset="-128"/>
              </a:rPr>
              <a:t>Matadeen</a:t>
            </a:r>
            <a:r>
              <a:rPr lang="en-GB" altLang="en-US" sz="2400" dirty="0">
                <a:ea typeface="ＭＳ Ｐゴシック" panose="020B0600070205080204" pitchFamily="34" charset="-128"/>
              </a:rPr>
              <a:t> v </a:t>
            </a:r>
            <a:r>
              <a:rPr lang="en-GB" altLang="en-US" sz="2400" dirty="0" err="1">
                <a:ea typeface="ＭＳ Ｐゴシック" panose="020B0600070205080204" pitchFamily="34" charset="-128"/>
              </a:rPr>
              <a:t>Pointu</a:t>
            </a:r>
            <a:r>
              <a:rPr lang="en-GB" altLang="en-US" sz="2400" dirty="0">
                <a:ea typeface="ＭＳ Ｐゴシック" panose="020B0600070205080204" pitchFamily="34" charset="-128"/>
              </a:rPr>
              <a:t> 1998, the Judicial Committee of the Privy Council: treat like, alike and unalike differently</a:t>
            </a:r>
          </a:p>
          <a:p>
            <a:pPr>
              <a:defRPr/>
            </a:pPr>
            <a:r>
              <a:rPr lang="en-GB" altLang="en-US" sz="2400" dirty="0">
                <a:ea typeface="ＭＳ Ｐゴシック" panose="020B0600070205080204" pitchFamily="34" charset="-128"/>
              </a:rPr>
              <a:t>That goes for the law too: civil and criminal need to work in step </a:t>
            </a:r>
          </a:p>
          <a:p>
            <a:pPr>
              <a:defRPr/>
            </a:pPr>
            <a:r>
              <a:rPr lang="en-GB" altLang="en-US" sz="2400" dirty="0">
                <a:ea typeface="ＭＳ Ｐゴシック" panose="020B0600070205080204" pitchFamily="34" charset="-128"/>
              </a:rPr>
              <a:t>The law and the way it works must adapt to meet the needs of young people at every step of the way</a:t>
            </a:r>
          </a:p>
          <a:p>
            <a:pPr marL="0" indent="0">
              <a:buFontTx/>
              <a:buNone/>
              <a:defRPr/>
            </a:pPr>
            <a:r>
              <a:rPr lang="en-GB" altLang="en-US" sz="2800" dirty="0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FADBE843-A9EE-974C-A947-0B1196626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rgbClr val="00B050"/>
                </a:solidFill>
                <a:ea typeface="ＭＳ Ｐゴシック" panose="020B0600070205080204" pitchFamily="34" charset="-128"/>
              </a:rPr>
              <a:t>References</a:t>
            </a:r>
            <a:endParaRPr lang="en-GB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ABC518D7-E3A8-DC4C-B762-47E5F6DD50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700213"/>
            <a:ext cx="10972800" cy="4525962"/>
          </a:xfrm>
        </p:spPr>
        <p:txBody>
          <a:bodyPr/>
          <a:lstStyle/>
          <a:p>
            <a:r>
              <a:rPr lang="en-GB" altLang="en-US" sz="1600">
                <a:ea typeface="ＭＳ Ｐゴシック" panose="020B0600070205080204" pitchFamily="34" charset="-128"/>
              </a:rPr>
              <a:t>Centre for Social Justice (2008), </a:t>
            </a:r>
            <a:r>
              <a:rPr lang="en-GB" altLang="en-US" sz="1600" i="1">
                <a:ea typeface="ＭＳ Ｐゴシック" panose="020B0600070205080204" pitchFamily="34" charset="-128"/>
              </a:rPr>
              <a:t>Couldn’t Care Less: A policy report from the Children in Care Working Group</a:t>
            </a:r>
            <a:r>
              <a:rPr lang="en-GB" altLang="en-US" sz="1600">
                <a:ea typeface="ＭＳ Ｐゴシック" panose="020B0600070205080204" pitchFamily="34" charset="-128"/>
              </a:rPr>
              <a:t>, </a:t>
            </a:r>
            <a:r>
              <a:rPr lang="en-GB" altLang="en-US" sz="1600">
                <a:ea typeface="ＭＳ Ｐゴシック" panose="020B0600070205080204" pitchFamily="34" charset="-128"/>
                <a:hlinkClick r:id="rId2"/>
              </a:rPr>
              <a:t>https://www.centreforsocialjustice.org.uk/wp-content/uploads/2018/03/CouldntCareLess.pdf</a:t>
            </a:r>
            <a:r>
              <a:rPr lang="en-GB" altLang="en-US" sz="1600">
                <a:ea typeface="ＭＳ Ｐゴシック" panose="020B0600070205080204" pitchFamily="34" charset="-128"/>
              </a:rPr>
              <a:t> </a:t>
            </a:r>
          </a:p>
          <a:p>
            <a:r>
              <a:rPr lang="en-GB" altLang="en-US" sz="1600">
                <a:ea typeface="ＭＳ Ｐゴシック" panose="020B0600070205080204" pitchFamily="34" charset="-128"/>
              </a:rPr>
              <a:t>HMIP (2021), </a:t>
            </a:r>
            <a:r>
              <a:rPr lang="en-GB" altLang="en-US" sz="1600" i="1">
                <a:ea typeface="ＭＳ Ｐゴシック" panose="020B0600070205080204" pitchFamily="34" charset="-128"/>
              </a:rPr>
              <a:t>Outcomes for young adults in custody: A thematic review</a:t>
            </a:r>
            <a:r>
              <a:rPr lang="en-GB" altLang="en-US" sz="1600">
                <a:ea typeface="ＭＳ Ｐゴシック" panose="020B0600070205080204" pitchFamily="34" charset="-128"/>
              </a:rPr>
              <a:t>, </a:t>
            </a:r>
            <a:r>
              <a:rPr lang="en-GB" altLang="en-US" sz="1600">
                <a:ea typeface="ＭＳ Ｐゴシック" panose="020B0600070205080204" pitchFamily="34" charset="-128"/>
                <a:hlinkClick r:id="rId3"/>
              </a:rPr>
              <a:t>https://www.justiceinspectorates.gov.uk/hmiprisons/wp-content/uploads/sites/4/2021/01/Young-adults-thematic-final-web-2021.pdf</a:t>
            </a:r>
            <a:endParaRPr lang="en-GB" altLang="en-US" sz="1600">
              <a:ea typeface="ＭＳ Ｐゴシック" panose="020B0600070205080204" pitchFamily="34" charset="-128"/>
            </a:endParaRPr>
          </a:p>
          <a:p>
            <a:r>
              <a:rPr lang="en-GB" altLang="en-US" sz="1600">
                <a:ea typeface="ＭＳ Ｐゴシック" panose="020B0600070205080204" pitchFamily="34" charset="-128"/>
              </a:rPr>
              <a:t>Howard League (2017), </a:t>
            </a:r>
            <a:r>
              <a:rPr lang="en-GB" altLang="en-US" sz="1600" i="1">
                <a:ea typeface="ＭＳ Ｐゴシック" panose="020B0600070205080204" pitchFamily="34" charset="-128"/>
              </a:rPr>
              <a:t>Ending the criminalisation of children in residential care: Briefing one</a:t>
            </a:r>
            <a:r>
              <a:rPr lang="en-GB" altLang="en-US" sz="1600">
                <a:ea typeface="ＭＳ Ｐゴシック" panose="020B0600070205080204" pitchFamily="34" charset="-128"/>
              </a:rPr>
              <a:t>, </a:t>
            </a:r>
            <a:r>
              <a:rPr lang="en-GB" altLang="en-US" sz="1600">
                <a:ea typeface="ＭＳ Ｐゴシック" panose="020B0600070205080204" pitchFamily="34" charset="-128"/>
                <a:hlinkClick r:id="rId4"/>
              </a:rPr>
              <a:t>https://howardleague.org/wp-content/uploads/2017/07/Ending-the-criminalisation-of-children-in-residential-care-Briefing-one.pdf</a:t>
            </a:r>
            <a:r>
              <a:rPr lang="en-GB" altLang="en-US" sz="1600">
                <a:ea typeface="ＭＳ Ｐゴシック" panose="020B0600070205080204" pitchFamily="34" charset="-128"/>
              </a:rPr>
              <a:t> </a:t>
            </a:r>
          </a:p>
          <a:p>
            <a:r>
              <a:rPr lang="en-GB" altLang="en-US" sz="1600">
                <a:ea typeface="ＭＳ Ｐゴシック" panose="020B0600070205080204" pitchFamily="34" charset="-128"/>
              </a:rPr>
              <a:t>Ministry of Justice (2020), </a:t>
            </a:r>
            <a:r>
              <a:rPr lang="en-GB" altLang="en-US" sz="1600" i="1">
                <a:ea typeface="ＭＳ Ｐゴシック" panose="020B0600070205080204" pitchFamily="34" charset="-128"/>
              </a:rPr>
              <a:t>HM Prison and Probation Service offender equalities annual report 2019 to 2020</a:t>
            </a:r>
            <a:r>
              <a:rPr lang="en-GB" altLang="en-US" sz="1600">
                <a:ea typeface="ＭＳ Ｐゴシック" panose="020B0600070205080204" pitchFamily="34" charset="-128"/>
              </a:rPr>
              <a:t>, </a:t>
            </a:r>
            <a:r>
              <a:rPr lang="en-GB" altLang="en-US" sz="1600">
                <a:ea typeface="ＭＳ Ｐゴシック" panose="020B0600070205080204" pitchFamily="34" charset="-128"/>
                <a:hlinkClick r:id="rId5"/>
              </a:rPr>
              <a:t>https://www.gov.uk/government/statistics/hm-prison-and-probation-service-offender-equalities-annual-report-2019-to-2020</a:t>
            </a:r>
            <a:r>
              <a:rPr lang="en-GB" altLang="en-US" sz="1600">
                <a:ea typeface="ＭＳ Ｐゴシック" panose="020B0600070205080204" pitchFamily="34" charset="-128"/>
              </a:rPr>
              <a:t> </a:t>
            </a:r>
          </a:p>
          <a:p>
            <a:r>
              <a:rPr lang="en-GB" altLang="en-US" sz="1600">
                <a:ea typeface="ＭＳ Ｐゴシック" panose="020B0600070205080204" pitchFamily="34" charset="-128"/>
              </a:rPr>
              <a:t>Ministry of Justice (2021), </a:t>
            </a:r>
            <a:r>
              <a:rPr lang="en-GB" altLang="en-US" sz="1600" i="1">
                <a:ea typeface="ＭＳ Ｐゴシック" panose="020B0600070205080204" pitchFamily="34" charset="-128"/>
              </a:rPr>
              <a:t>Safety in Custody quarterly: update to March 2021</a:t>
            </a:r>
            <a:r>
              <a:rPr lang="en-GB" altLang="en-US" sz="1600">
                <a:ea typeface="ＭＳ Ｐゴシック" panose="020B0600070205080204" pitchFamily="34" charset="-128"/>
              </a:rPr>
              <a:t>, </a:t>
            </a:r>
            <a:r>
              <a:rPr lang="en-GB" altLang="en-US" sz="1600">
                <a:ea typeface="ＭＳ Ｐゴシック" panose="020B0600070205080204" pitchFamily="34" charset="-128"/>
                <a:hlinkClick r:id="rId6"/>
              </a:rPr>
              <a:t>https://www.gov.uk/government/statistics/safety-in-custody-quarterly-update-to-march-2021</a:t>
            </a:r>
            <a:r>
              <a:rPr lang="en-GB" altLang="en-US" sz="1600">
                <a:ea typeface="ＭＳ Ｐゴシック" panose="020B0600070205080204" pitchFamily="34" charset="-128"/>
              </a:rPr>
              <a:t> </a:t>
            </a:r>
          </a:p>
          <a:p>
            <a:r>
              <a:rPr lang="en-GB" altLang="en-US" sz="1600">
                <a:ea typeface="ＭＳ Ｐゴシック" panose="020B0600070205080204" pitchFamily="34" charset="-128"/>
              </a:rPr>
              <a:t>Youth Justice Board (2021a), </a:t>
            </a:r>
            <a:r>
              <a:rPr lang="en-GB" altLang="en-US" sz="1600" i="1">
                <a:ea typeface="ＭＳ Ｐゴシック" panose="020B0600070205080204" pitchFamily="34" charset="-128"/>
              </a:rPr>
              <a:t>Assessing the needs of sentenced children in the youth justice system: supplementary tables</a:t>
            </a:r>
            <a:r>
              <a:rPr lang="en-GB" altLang="en-US" sz="1600">
                <a:ea typeface="ＭＳ Ｐゴシック" panose="020B0600070205080204" pitchFamily="34" charset="-128"/>
              </a:rPr>
              <a:t>, </a:t>
            </a:r>
            <a:r>
              <a:rPr lang="en-GB" altLang="en-US" sz="1600">
                <a:ea typeface="ＭＳ Ｐゴシック" panose="020B0600070205080204" pitchFamily="34" charset="-128"/>
                <a:hlinkClick r:id="rId7"/>
              </a:rPr>
              <a:t>https://www.gov.uk/government/statistics/youth-justice-statistics-2019-to-2020</a:t>
            </a:r>
            <a:endParaRPr lang="en-GB" altLang="en-US" sz="1600">
              <a:ea typeface="ＭＳ Ｐゴシック" panose="020B0600070205080204" pitchFamily="34" charset="-128"/>
            </a:endParaRPr>
          </a:p>
          <a:p>
            <a:r>
              <a:rPr lang="en-GB" altLang="en-US" sz="1600">
                <a:ea typeface="ＭＳ Ｐゴシック" panose="020B0600070205080204" pitchFamily="34" charset="-128"/>
              </a:rPr>
              <a:t>Youth Justice Board (2021b), </a:t>
            </a:r>
            <a:r>
              <a:rPr lang="en-GB" altLang="en-US" sz="1600" i="1">
                <a:ea typeface="ＭＳ Ｐゴシック" panose="020B0600070205080204" pitchFamily="34" charset="-128"/>
              </a:rPr>
              <a:t>Youth custody report: August 2021</a:t>
            </a:r>
            <a:r>
              <a:rPr lang="en-GB" altLang="en-US" sz="1600">
                <a:ea typeface="ＭＳ Ｐゴシック" panose="020B0600070205080204" pitchFamily="34" charset="-128"/>
              </a:rPr>
              <a:t>, </a:t>
            </a:r>
            <a:r>
              <a:rPr lang="en-GB" altLang="en-US" sz="1600">
                <a:ea typeface="ＭＳ Ｐゴシック" panose="020B0600070205080204" pitchFamily="34" charset="-128"/>
                <a:hlinkClick r:id="rId8"/>
              </a:rPr>
              <a:t>https://www.gov.uk/government/statistics/youth-custody-data</a:t>
            </a:r>
            <a:r>
              <a:rPr lang="en-GB" altLang="en-US" sz="1600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57ABDCF0-98C2-7749-B29A-462E28C94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333375"/>
            <a:ext cx="10972800" cy="1143000"/>
          </a:xfrm>
        </p:spPr>
        <p:txBody>
          <a:bodyPr/>
          <a:lstStyle/>
          <a:p>
            <a:pPr eaLnBrk="1" hangingPunct="1"/>
            <a:r>
              <a:rPr lang="en-GB" altLang="en-US" sz="2800" b="1">
                <a:solidFill>
                  <a:srgbClr val="48A013"/>
                </a:solidFill>
                <a:ea typeface="ＭＳ Ｐゴシック" panose="020B0600070205080204" pitchFamily="34" charset="-128"/>
              </a:rPr>
              <a:t>Using the law for change – the work of the Howard League</a:t>
            </a:r>
            <a:endParaRPr lang="en-US" altLang="en-US" sz="2800" b="1">
              <a:solidFill>
                <a:srgbClr val="48A01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4E1FA289-D65D-B144-BD31-672BF08451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18425" cy="4525963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defRPr/>
            </a:pPr>
            <a:r>
              <a:rPr lang="en-GB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England and Wales, since 1866</a:t>
            </a:r>
          </a:p>
          <a:p>
            <a:pPr>
              <a:lnSpc>
                <a:spcPct val="130000"/>
              </a:lnSpc>
              <a:spcBef>
                <a:spcPct val="0"/>
              </a:spcBef>
              <a:defRPr/>
            </a:pPr>
            <a:r>
              <a:rPr lang="en-GB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Less crime, safer communities, fewer people in prison</a:t>
            </a:r>
          </a:p>
          <a:p>
            <a:pPr>
              <a:lnSpc>
                <a:spcPct val="130000"/>
              </a:lnSpc>
              <a:spcBef>
                <a:spcPct val="0"/>
              </a:spcBef>
              <a:defRPr/>
            </a:pPr>
            <a:r>
              <a:rPr lang="en-GB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Policy, research, direct legal work for young people aged 21 and under since 2002 – free legal advice line for young people in prison – open every morning</a:t>
            </a:r>
          </a:p>
          <a:p>
            <a:pPr>
              <a:lnSpc>
                <a:spcPct val="130000"/>
              </a:lnSpc>
              <a:spcBef>
                <a:spcPct val="0"/>
              </a:spcBef>
              <a:defRPr/>
            </a:pPr>
            <a:r>
              <a:rPr lang="en-GB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Membership organisation – no government funding</a:t>
            </a:r>
          </a:p>
          <a:p>
            <a:pPr>
              <a:lnSpc>
                <a:spcPct val="130000"/>
              </a:lnSpc>
              <a:spcBef>
                <a:spcPct val="0"/>
              </a:spcBef>
              <a:defRPr/>
            </a:pPr>
            <a:r>
              <a:rPr lang="en-GB" altLang="en-US" sz="2400" dirty="0">
                <a:ea typeface="ＭＳ Ｐゴシック" panose="020B0600070205080204" pitchFamily="34" charset="-128"/>
                <a:cs typeface="Arial" panose="020B0604020202020204" pitchFamily="34" charset="0"/>
                <a:hlinkClick r:id="rId2"/>
              </a:rPr>
              <a:t>www.howardleague.org</a:t>
            </a:r>
            <a:r>
              <a:rPr lang="en-GB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GB" altLang="en-US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21507" name="Picture 2">
            <a:extLst>
              <a:ext uri="{FF2B5EF4-FFF2-40B4-BE49-F238E27FC236}">
                <a16:creationId xmlns:a16="http://schemas.microsoft.com/office/drawing/2014/main" id="{BBB0E9F5-356E-0F45-A4F5-B9CFA1987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600200"/>
            <a:ext cx="3081337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94004E-42AC-9541-B751-503A46A0F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4621213"/>
            <a:ext cx="2160587" cy="190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794BC4-1E6A-E041-829B-34E11CE19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2403475"/>
            <a:ext cx="4464050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itle 1">
            <a:extLst>
              <a:ext uri="{FF2B5EF4-FFF2-40B4-BE49-F238E27FC236}">
                <a16:creationId xmlns:a16="http://schemas.microsoft.com/office/drawing/2014/main" id="{8C165092-B593-DA49-8D4E-5DE7ACE79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48A013"/>
                </a:solidFill>
                <a:ea typeface="ＭＳ Ｐゴシック" panose="020B0600070205080204" pitchFamily="34" charset="-128"/>
              </a:rPr>
              <a:t>Our advice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29FCF-0649-EE4A-AF71-1261D0C1F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7358063" cy="5141913"/>
          </a:xfrm>
        </p:spPr>
        <p:txBody>
          <a:bodyPr/>
          <a:lstStyle/>
          <a:p>
            <a:pPr>
              <a:defRPr/>
            </a:pPr>
            <a:r>
              <a:rPr lang="en-GB" altLang="en-US" sz="2800" dirty="0">
                <a:ea typeface="ＭＳ Ｐゴシック" pitchFamily="34" charset="-128"/>
              </a:rPr>
              <a:t>Over the last five years, we helped 4000 young people with 5000 pieces of legal advice plus legal education</a:t>
            </a:r>
          </a:p>
          <a:p>
            <a:pPr marL="0" indent="0">
              <a:buFontTx/>
              <a:buNone/>
              <a:defRPr/>
            </a:pPr>
            <a:endParaRPr lang="en-GB" altLang="en-US" sz="2800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sz="2800" b="1" dirty="0">
                <a:ea typeface="ＭＳ Ｐゴシック" pitchFamily="34" charset="-128"/>
              </a:rPr>
              <a:t>Issues that we offer initial advice on include: </a:t>
            </a:r>
            <a:r>
              <a:rPr lang="en-GB" altLang="en-US" sz="2800" dirty="0">
                <a:ea typeface="ＭＳ Ｐゴシック" pitchFamily="34" charset="-128"/>
              </a:rPr>
              <a:t>treatment and conditions; health and wellbeing; discrimination; resettlement; and transfer</a:t>
            </a:r>
          </a:p>
          <a:p>
            <a:pPr marL="0" indent="0">
              <a:buFontTx/>
              <a:buNone/>
              <a:defRPr/>
            </a:pPr>
            <a:endParaRPr lang="en-GB" altLang="en-US" dirty="0">
              <a:ea typeface="ＭＳ Ｐゴシック" pitchFamily="34" charset="-128"/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18436" name="TextBox 4">
            <a:extLst>
              <a:ext uri="{FF2B5EF4-FFF2-40B4-BE49-F238E27FC236}">
                <a16:creationId xmlns:a16="http://schemas.microsoft.com/office/drawing/2014/main" id="{DBDE8C28-C814-B44C-866A-218D70872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0188" y="981075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792B48-EB3A-584B-A14D-6365BC0F9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3" y="1658938"/>
            <a:ext cx="3336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/>
              <a:t>Issues raised in calls to the advice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2E848E1F-3C52-1A47-B58C-9302B6A7F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rgbClr val="48A013"/>
                </a:solidFill>
                <a:ea typeface="ＭＳ Ｐゴシック" panose="020B0600070205080204" pitchFamily="34" charset="-128"/>
              </a:rPr>
              <a:t>Inconsistent approaches to responsibility in law</a:t>
            </a:r>
            <a:br>
              <a:rPr lang="en-GB" altLang="en-US" sz="3600" b="1">
                <a:solidFill>
                  <a:srgbClr val="48A013"/>
                </a:solidFill>
                <a:ea typeface="ＭＳ Ｐゴシック" panose="020B0600070205080204" pitchFamily="34" charset="-128"/>
              </a:rPr>
            </a:br>
            <a:endParaRPr lang="en-GB" altLang="en-US" sz="3600" b="1">
              <a:solidFill>
                <a:srgbClr val="48A013"/>
              </a:solidFill>
              <a:ea typeface="ＭＳ Ｐゴシック" panose="020B0600070205080204" pitchFamily="34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DFD876-4FBA-D541-86C8-4B66E65008C5}"/>
              </a:ext>
            </a:extLst>
          </p:cNvPr>
          <p:cNvCxnSpPr>
            <a:cxnSpLocks/>
          </p:cNvCxnSpPr>
          <p:nvPr/>
        </p:nvCxnSpPr>
        <p:spPr>
          <a:xfrm flipV="1">
            <a:off x="7110413" y="2754313"/>
            <a:ext cx="0" cy="1371600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147DF57-8659-FF46-880C-1A14AAF35E9D}"/>
              </a:ext>
            </a:extLst>
          </p:cNvPr>
          <p:cNvCxnSpPr>
            <a:cxnSpLocks/>
          </p:cNvCxnSpPr>
          <p:nvPr/>
        </p:nvCxnSpPr>
        <p:spPr>
          <a:xfrm flipH="1" flipV="1">
            <a:off x="9786938" y="2801938"/>
            <a:ext cx="14287" cy="1323975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F5264D4-6046-9F4F-9086-EE5FEEB92FC9}"/>
              </a:ext>
            </a:extLst>
          </p:cNvPr>
          <p:cNvCxnSpPr>
            <a:cxnSpLocks/>
          </p:cNvCxnSpPr>
          <p:nvPr/>
        </p:nvCxnSpPr>
        <p:spPr>
          <a:xfrm flipV="1">
            <a:off x="3933825" y="2743200"/>
            <a:ext cx="0" cy="1371600"/>
          </a:xfrm>
          <a:prstGeom prst="line">
            <a:avLst/>
          </a:prstGeom>
          <a:ln w="38100">
            <a:solidFill>
              <a:srgbClr val="002060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2B8AAD2-0141-8649-A6B9-714249A7A664}"/>
              </a:ext>
            </a:extLst>
          </p:cNvPr>
          <p:cNvCxnSpPr>
            <a:cxnSpLocks/>
          </p:cNvCxnSpPr>
          <p:nvPr/>
        </p:nvCxnSpPr>
        <p:spPr>
          <a:xfrm>
            <a:off x="782638" y="3316288"/>
            <a:ext cx="10372725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4B3E88DF-0E3E-D645-BBF0-9B2283BCF353}"/>
              </a:ext>
            </a:extLst>
          </p:cNvPr>
          <p:cNvSpPr>
            <a:spLocks noChangeAspect="1"/>
          </p:cNvSpPr>
          <p:nvPr/>
        </p:nvSpPr>
        <p:spPr>
          <a:xfrm>
            <a:off x="3795713" y="3192463"/>
            <a:ext cx="274637" cy="27463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70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921102E-5EE7-5A4A-AEB8-100A55ABA974}"/>
              </a:ext>
            </a:extLst>
          </p:cNvPr>
          <p:cNvSpPr>
            <a:spLocks noChangeAspect="1"/>
          </p:cNvSpPr>
          <p:nvPr/>
        </p:nvSpPr>
        <p:spPr>
          <a:xfrm>
            <a:off x="6989763" y="3159125"/>
            <a:ext cx="273050" cy="2746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70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BB6C5F3-B7DB-A54A-9490-B0E3FFD69BC9}"/>
              </a:ext>
            </a:extLst>
          </p:cNvPr>
          <p:cNvSpPr>
            <a:spLocks noChangeAspect="1"/>
          </p:cNvSpPr>
          <p:nvPr/>
        </p:nvSpPr>
        <p:spPr>
          <a:xfrm>
            <a:off x="9650413" y="3154363"/>
            <a:ext cx="274637" cy="2746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7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22F931D-B485-F142-83D3-BDAB9BBEB70F}"/>
              </a:ext>
            </a:extLst>
          </p:cNvPr>
          <p:cNvSpPr>
            <a:spLocks noChangeAspect="1"/>
          </p:cNvSpPr>
          <p:nvPr/>
        </p:nvSpPr>
        <p:spPr>
          <a:xfrm>
            <a:off x="3627438" y="2120900"/>
            <a:ext cx="639762" cy="650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700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21B35F9-2A31-0349-88AA-0AEE80605AA8}"/>
              </a:ext>
            </a:extLst>
          </p:cNvPr>
          <p:cNvSpPr>
            <a:spLocks noChangeAspect="1"/>
          </p:cNvSpPr>
          <p:nvPr/>
        </p:nvSpPr>
        <p:spPr>
          <a:xfrm>
            <a:off x="7499350" y="2166938"/>
            <a:ext cx="639763" cy="63976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700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F0F0856-8710-8540-A448-92F63271D9A9}"/>
              </a:ext>
            </a:extLst>
          </p:cNvPr>
          <p:cNvSpPr>
            <a:spLocks noChangeAspect="1"/>
          </p:cNvSpPr>
          <p:nvPr/>
        </p:nvSpPr>
        <p:spPr>
          <a:xfrm>
            <a:off x="9494838" y="2205038"/>
            <a:ext cx="639762" cy="6397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700" dirty="0"/>
          </a:p>
        </p:txBody>
      </p:sp>
      <p:grpSp>
        <p:nvGrpSpPr>
          <p:cNvPr id="11278" name="Group 36">
            <a:extLst>
              <a:ext uri="{FF2B5EF4-FFF2-40B4-BE49-F238E27FC236}">
                <a16:creationId xmlns:a16="http://schemas.microsoft.com/office/drawing/2014/main" id="{788DE08F-CB42-6842-A702-0CB926E3598A}"/>
              </a:ext>
            </a:extLst>
          </p:cNvPr>
          <p:cNvGrpSpPr>
            <a:grpSpLocks/>
          </p:cNvGrpSpPr>
          <p:nvPr/>
        </p:nvGrpSpPr>
        <p:grpSpPr bwMode="auto">
          <a:xfrm>
            <a:off x="3009900" y="4246563"/>
            <a:ext cx="1924050" cy="1371600"/>
            <a:chOff x="2722765" y="4245454"/>
            <a:chExt cx="1294430" cy="1075091"/>
          </a:xfrm>
        </p:grpSpPr>
        <p:sp>
          <p:nvSpPr>
            <p:cNvPr id="60" name="TextBox 758">
              <a:extLst>
                <a:ext uri="{FF2B5EF4-FFF2-40B4-BE49-F238E27FC236}">
                  <a16:creationId xmlns:a16="http://schemas.microsoft.com/office/drawing/2014/main" id="{BF8F8352-9A52-7E40-A166-6B10ED95DD57}"/>
                </a:ext>
              </a:extLst>
            </p:cNvPr>
            <p:cNvSpPr txBox="1"/>
            <p:nvPr/>
          </p:nvSpPr>
          <p:spPr>
            <a:xfrm>
              <a:off x="2722765" y="4814107"/>
              <a:ext cx="1292294" cy="5064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sz="1200" dirty="0">
                  <a:ea typeface="Calibri" panose="020F0502020204030204" pitchFamily="34" charset="0"/>
                </a:rPr>
                <a:t>Children under ten cannot be guilty of a crime</a:t>
              </a:r>
              <a:endParaRPr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527" name="TextBox 759">
              <a:extLst>
                <a:ext uri="{FF2B5EF4-FFF2-40B4-BE49-F238E27FC236}">
                  <a16:creationId xmlns:a16="http://schemas.microsoft.com/office/drawing/2014/main" id="{E3A8C8DD-16CB-484B-84E1-4640B0AF5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123" y="4245454"/>
              <a:ext cx="1292072" cy="508511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b="1">
                  <a:solidFill>
                    <a:schemeClr val="bg1"/>
                  </a:solidFill>
                  <a:cs typeface="Arial" panose="020B0604020202020204" pitchFamily="34" charset="0"/>
                </a:rPr>
                <a:t>Children and Young Persons Act</a:t>
              </a:r>
            </a:p>
          </p:txBody>
        </p:sp>
      </p:grpSp>
      <p:grpSp>
        <p:nvGrpSpPr>
          <p:cNvPr id="11279" name="Group 37">
            <a:extLst>
              <a:ext uri="{FF2B5EF4-FFF2-40B4-BE49-F238E27FC236}">
                <a16:creationId xmlns:a16="http://schemas.microsoft.com/office/drawing/2014/main" id="{CA845CCA-6FCF-3F41-9649-708DD5DD49F1}"/>
              </a:ext>
            </a:extLst>
          </p:cNvPr>
          <p:cNvGrpSpPr>
            <a:grpSpLocks/>
          </p:cNvGrpSpPr>
          <p:nvPr/>
        </p:nvGrpSpPr>
        <p:grpSpPr bwMode="auto">
          <a:xfrm>
            <a:off x="5459413" y="4203700"/>
            <a:ext cx="1920875" cy="1368425"/>
            <a:chOff x="2725122" y="4136754"/>
            <a:chExt cx="1292073" cy="1529630"/>
          </a:xfrm>
        </p:grpSpPr>
        <p:sp>
          <p:nvSpPr>
            <p:cNvPr id="58" name="TextBox 761">
              <a:extLst>
                <a:ext uri="{FF2B5EF4-FFF2-40B4-BE49-F238E27FC236}">
                  <a16:creationId xmlns:a16="http://schemas.microsoft.com/office/drawing/2014/main" id="{4B37604F-701E-8D4F-A7C5-B00737614D2C}"/>
                </a:ext>
              </a:extLst>
            </p:cNvPr>
            <p:cNvSpPr txBox="1"/>
            <p:nvPr/>
          </p:nvSpPr>
          <p:spPr>
            <a:xfrm>
              <a:off x="2725122" y="4944158"/>
              <a:ext cx="1292073" cy="7222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Age of criminal responsibility raised to 14 </a:t>
              </a:r>
            </a:p>
            <a:p>
              <a:pPr algn="ctr">
                <a:defRPr/>
              </a:pPr>
              <a:r>
                <a:rPr lang="en-GB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never enforced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" name="TextBox 762">
              <a:extLst>
                <a:ext uri="{FF2B5EF4-FFF2-40B4-BE49-F238E27FC236}">
                  <a16:creationId xmlns:a16="http://schemas.microsoft.com/office/drawing/2014/main" id="{A8AC60A8-3733-C344-95C2-8F7A9B722E8A}"/>
                </a:ext>
              </a:extLst>
            </p:cNvPr>
            <p:cNvSpPr txBox="1"/>
            <p:nvPr/>
          </p:nvSpPr>
          <p:spPr>
            <a:xfrm>
              <a:off x="2725122" y="4136754"/>
              <a:ext cx="1292073" cy="725776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</p:spPr>
          <p:txBody>
            <a:bodyPr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Children and Young Persons Act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280" name="Group 40">
            <a:extLst>
              <a:ext uri="{FF2B5EF4-FFF2-40B4-BE49-F238E27FC236}">
                <a16:creationId xmlns:a16="http://schemas.microsoft.com/office/drawing/2014/main" id="{303E8FD8-FEAB-5E4E-949A-CC3DDB8D1214}"/>
              </a:ext>
            </a:extLst>
          </p:cNvPr>
          <p:cNvGrpSpPr>
            <a:grpSpLocks/>
          </p:cNvGrpSpPr>
          <p:nvPr/>
        </p:nvGrpSpPr>
        <p:grpSpPr bwMode="auto">
          <a:xfrm>
            <a:off x="8855075" y="4238625"/>
            <a:ext cx="1931988" cy="1757363"/>
            <a:chOff x="2716797" y="4175116"/>
            <a:chExt cx="1300398" cy="1756852"/>
          </a:xfrm>
        </p:grpSpPr>
        <p:sp>
          <p:nvSpPr>
            <p:cNvPr id="52" name="TextBox 770">
              <a:extLst>
                <a:ext uri="{FF2B5EF4-FFF2-40B4-BE49-F238E27FC236}">
                  <a16:creationId xmlns:a16="http://schemas.microsoft.com/office/drawing/2014/main" id="{001203DF-71D9-624F-9DBD-AADA1E6E7AC5}"/>
                </a:ext>
              </a:extLst>
            </p:cNvPr>
            <p:cNvSpPr txBox="1"/>
            <p:nvPr/>
          </p:nvSpPr>
          <p:spPr>
            <a:xfrm>
              <a:off x="2716797" y="4916263"/>
              <a:ext cx="1291850" cy="10157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sz="1200" dirty="0">
                  <a:ea typeface="Calibri" panose="020F0502020204030204" pitchFamily="34" charset="0"/>
                </a:rPr>
                <a:t>Abolished the need to prove a child aged between </a:t>
              </a:r>
              <a:r>
                <a:rPr lang="en-GB" sz="1200" b="1" dirty="0">
                  <a:ea typeface="Calibri" panose="020F0502020204030204" pitchFamily="34" charset="0"/>
                </a:rPr>
                <a:t>10 and 14 </a:t>
              </a:r>
              <a:r>
                <a:rPr lang="en-GB" sz="1200" dirty="0">
                  <a:ea typeface="Calibri" panose="020F0502020204030204" pitchFamily="34" charset="0"/>
                </a:rPr>
                <a:t>knew what they were doing was wrong</a:t>
              </a:r>
              <a:endParaRPr lang="ko-KR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523" name="TextBox 771">
              <a:extLst>
                <a:ext uri="{FF2B5EF4-FFF2-40B4-BE49-F238E27FC236}">
                  <a16:creationId xmlns:a16="http://schemas.microsoft.com/office/drawing/2014/main" id="{79EBE4B7-FD53-744D-93AC-4A446128D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123" y="4175116"/>
              <a:ext cx="1292072" cy="6491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b="1">
                  <a:solidFill>
                    <a:schemeClr val="bg1"/>
                  </a:solidFill>
                  <a:cs typeface="Arial" panose="020B0604020202020204" pitchFamily="34" charset="0"/>
                </a:rPr>
                <a:t>Crime and Disorder Act</a:t>
              </a:r>
              <a:endParaRPr lang="ko-KR" altLang="en-US" sz="1200" b="1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50" name="직사각형 113">
            <a:extLst>
              <a:ext uri="{FF2B5EF4-FFF2-40B4-BE49-F238E27FC236}">
                <a16:creationId xmlns:a16="http://schemas.microsoft.com/office/drawing/2014/main" id="{B17D59C2-DE3E-B343-B456-70EFECFF4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713" y="2719388"/>
            <a:ext cx="865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1969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" name="직사각형 113">
            <a:extLst>
              <a:ext uri="{FF2B5EF4-FFF2-40B4-BE49-F238E27FC236}">
                <a16:creationId xmlns:a16="http://schemas.microsoft.com/office/drawing/2014/main" id="{E8B22459-F1D0-0248-AC6A-688515A69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288" y="2698750"/>
            <a:ext cx="866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1963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265" name="Graphic 11264" descr="Handcuffs with solid fill">
            <a:extLst>
              <a:ext uri="{FF2B5EF4-FFF2-40B4-BE49-F238E27FC236}">
                <a16:creationId xmlns:a16="http://schemas.microsoft.com/office/drawing/2014/main" id="{57DC904C-A3E2-594B-9343-D933585C2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913" y="2251075"/>
            <a:ext cx="47466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Graphic 11268" descr="Box with solid fill">
            <a:extLst>
              <a:ext uri="{FF2B5EF4-FFF2-40B4-BE49-F238E27FC236}">
                <a16:creationId xmlns:a16="http://schemas.microsoft.com/office/drawing/2014/main" id="{2A16BB48-B840-EE4D-A32B-38B71E626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3" y="2243138"/>
            <a:ext cx="4810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Graphic 11272" descr="Child with balloon with solid fill">
            <a:extLst>
              <a:ext uri="{FF2B5EF4-FFF2-40B4-BE49-F238E27FC236}">
                <a16:creationId xmlns:a16="http://schemas.microsoft.com/office/drawing/2014/main" id="{30A47448-EFC7-6048-9AEB-B1D78EA21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1193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A79E32E-6FCE-EB4C-B3BF-35AEA01D24F6}"/>
              </a:ext>
            </a:extLst>
          </p:cNvPr>
          <p:cNvCxnSpPr>
            <a:cxnSpLocks/>
          </p:cNvCxnSpPr>
          <p:nvPr/>
        </p:nvCxnSpPr>
        <p:spPr>
          <a:xfrm flipV="1">
            <a:off x="1639888" y="2760663"/>
            <a:ext cx="0" cy="1371600"/>
          </a:xfrm>
          <a:prstGeom prst="line">
            <a:avLst/>
          </a:prstGeom>
          <a:ln w="38100">
            <a:solidFill>
              <a:srgbClr val="44853B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9A8BA794-F4B4-DD45-8117-BC66D5B8D48A}"/>
              </a:ext>
            </a:extLst>
          </p:cNvPr>
          <p:cNvSpPr>
            <a:spLocks noChangeAspect="1"/>
          </p:cNvSpPr>
          <p:nvPr/>
        </p:nvSpPr>
        <p:spPr>
          <a:xfrm>
            <a:off x="1493838" y="3228975"/>
            <a:ext cx="274637" cy="274638"/>
          </a:xfrm>
          <a:prstGeom prst="ellipse">
            <a:avLst/>
          </a:prstGeom>
          <a:solidFill>
            <a:srgbClr val="44853B"/>
          </a:solidFill>
          <a:ln>
            <a:solidFill>
              <a:srgbClr val="448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700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A780A49D-7A11-2D44-95D8-6FE4D0ED9B8C}"/>
              </a:ext>
            </a:extLst>
          </p:cNvPr>
          <p:cNvSpPr>
            <a:spLocks noChangeAspect="1"/>
          </p:cNvSpPr>
          <p:nvPr/>
        </p:nvSpPr>
        <p:spPr>
          <a:xfrm>
            <a:off x="1338263" y="2171700"/>
            <a:ext cx="639762" cy="639763"/>
          </a:xfrm>
          <a:prstGeom prst="ellipse">
            <a:avLst/>
          </a:prstGeom>
          <a:solidFill>
            <a:srgbClr val="44853B"/>
          </a:solidFill>
          <a:ln>
            <a:solidFill>
              <a:srgbClr val="4485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700" dirty="0"/>
          </a:p>
        </p:txBody>
      </p:sp>
      <p:sp>
        <p:nvSpPr>
          <p:cNvPr id="78" name="직사각형 113">
            <a:extLst>
              <a:ext uri="{FF2B5EF4-FFF2-40B4-BE49-F238E27FC236}">
                <a16:creationId xmlns:a16="http://schemas.microsoft.com/office/drawing/2014/main" id="{D84E15E1-1ED1-BA4A-A8B9-09A95E02F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2755900"/>
            <a:ext cx="1050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1313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1290" name="Group 79">
            <a:extLst>
              <a:ext uri="{FF2B5EF4-FFF2-40B4-BE49-F238E27FC236}">
                <a16:creationId xmlns:a16="http://schemas.microsoft.com/office/drawing/2014/main" id="{9B75F395-BEFC-B544-81E3-6DD5306D87A2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246563"/>
            <a:ext cx="1920875" cy="1352550"/>
            <a:chOff x="2674537" y="4320044"/>
            <a:chExt cx="1292497" cy="1059613"/>
          </a:xfrm>
        </p:grpSpPr>
        <p:sp>
          <p:nvSpPr>
            <p:cNvPr id="81" name="TextBox 758">
              <a:extLst>
                <a:ext uri="{FF2B5EF4-FFF2-40B4-BE49-F238E27FC236}">
                  <a16:creationId xmlns:a16="http://schemas.microsoft.com/office/drawing/2014/main" id="{110757FB-6CC6-B140-800B-99D07B34AD7E}"/>
                </a:ext>
              </a:extLst>
            </p:cNvPr>
            <p:cNvSpPr txBox="1"/>
            <p:nvPr/>
          </p:nvSpPr>
          <p:spPr>
            <a:xfrm>
              <a:off x="2674537" y="4873480"/>
              <a:ext cx="1292497" cy="5061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Legal case finds children under seven could *not* be guilty of a crime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521" name="TextBox 759">
              <a:extLst>
                <a:ext uri="{FF2B5EF4-FFF2-40B4-BE49-F238E27FC236}">
                  <a16:creationId xmlns:a16="http://schemas.microsoft.com/office/drawing/2014/main" id="{7202F298-CC3F-F649-84F9-04338B69C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537" y="4320044"/>
              <a:ext cx="1292072" cy="508509"/>
            </a:xfrm>
            <a:prstGeom prst="roundRect">
              <a:avLst>
                <a:gd name="adj" fmla="val 50000"/>
              </a:avLst>
            </a:prstGeom>
            <a:solidFill>
              <a:srgbClr val="44853B"/>
            </a:solidFill>
            <a:ln w="9525">
              <a:solidFill>
                <a:srgbClr val="44853B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b="1">
                  <a:solidFill>
                    <a:schemeClr val="bg1"/>
                  </a:solidFill>
                  <a:cs typeface="Arial" panose="020B0604020202020204" pitchFamily="34" charset="0"/>
                </a:rPr>
                <a:t>Case in the Eyre of Kent</a:t>
              </a:r>
            </a:p>
          </p:txBody>
        </p:sp>
      </p:grpSp>
      <p:sp>
        <p:nvSpPr>
          <p:cNvPr id="83" name="직사각형 113">
            <a:extLst>
              <a:ext uri="{FF2B5EF4-FFF2-40B4-BE49-F238E27FC236}">
                <a16:creationId xmlns:a16="http://schemas.microsoft.com/office/drawing/2014/main" id="{B128D284-7E25-E843-B6CE-9EB71784A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0288" y="2717800"/>
            <a:ext cx="866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1998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277" name="Graphic 11276" descr="Scroll with solid fill">
            <a:extLst>
              <a:ext uri="{FF2B5EF4-FFF2-40B4-BE49-F238E27FC236}">
                <a16:creationId xmlns:a16="http://schemas.microsoft.com/office/drawing/2014/main" id="{67BA16A1-5B16-5748-A67A-84E759CD9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2235200"/>
            <a:ext cx="4921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3C2366D-0787-0743-91E8-0547F643ED4C}"/>
              </a:ext>
            </a:extLst>
          </p:cNvPr>
          <p:cNvCxnSpPr>
            <a:cxnSpLocks/>
          </p:cNvCxnSpPr>
          <p:nvPr/>
        </p:nvCxnSpPr>
        <p:spPr>
          <a:xfrm flipV="1">
            <a:off x="3054350" y="4948238"/>
            <a:ext cx="0" cy="52546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B197F5E-99F4-3746-8B80-04A6C98B1450}"/>
              </a:ext>
            </a:extLst>
          </p:cNvPr>
          <p:cNvCxnSpPr>
            <a:cxnSpLocks/>
          </p:cNvCxnSpPr>
          <p:nvPr/>
        </p:nvCxnSpPr>
        <p:spPr>
          <a:xfrm>
            <a:off x="6502400" y="5842000"/>
            <a:ext cx="0" cy="4683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B62104C-8F6A-DF48-B629-A37F572BE0E1}"/>
              </a:ext>
            </a:extLst>
          </p:cNvPr>
          <p:cNvCxnSpPr>
            <a:cxnSpLocks/>
          </p:cNvCxnSpPr>
          <p:nvPr/>
        </p:nvCxnSpPr>
        <p:spPr>
          <a:xfrm>
            <a:off x="8867775" y="5059363"/>
            <a:ext cx="0" cy="66675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71145D3-1FB8-824F-8450-7E6377464D13}"/>
              </a:ext>
            </a:extLst>
          </p:cNvPr>
          <p:cNvCxnSpPr>
            <a:cxnSpLocks/>
          </p:cNvCxnSpPr>
          <p:nvPr/>
        </p:nvCxnSpPr>
        <p:spPr>
          <a:xfrm flipV="1">
            <a:off x="638175" y="4972050"/>
            <a:ext cx="0" cy="523875"/>
          </a:xfrm>
          <a:prstGeom prst="straightConnector1">
            <a:avLst/>
          </a:prstGeom>
          <a:ln w="31750">
            <a:solidFill>
              <a:srgbClr val="44853B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1" name="Group 37">
            <a:extLst>
              <a:ext uri="{FF2B5EF4-FFF2-40B4-BE49-F238E27FC236}">
                <a16:creationId xmlns:a16="http://schemas.microsoft.com/office/drawing/2014/main" id="{FA02FE0F-C27C-F34F-B58D-E3324FBD82C8}"/>
              </a:ext>
            </a:extLst>
          </p:cNvPr>
          <p:cNvGrpSpPr>
            <a:grpSpLocks/>
          </p:cNvGrpSpPr>
          <p:nvPr/>
        </p:nvGrpSpPr>
        <p:grpSpPr bwMode="auto">
          <a:xfrm>
            <a:off x="6886575" y="5392738"/>
            <a:ext cx="1920875" cy="1100137"/>
            <a:chOff x="2725122" y="4175116"/>
            <a:chExt cx="1292073" cy="1230402"/>
          </a:xfrm>
        </p:grpSpPr>
        <p:sp>
          <p:nvSpPr>
            <p:cNvPr id="42" name="TextBox 761">
              <a:extLst>
                <a:ext uri="{FF2B5EF4-FFF2-40B4-BE49-F238E27FC236}">
                  <a16:creationId xmlns:a16="http://schemas.microsoft.com/office/drawing/2014/main" id="{D21A27E6-985A-8C4B-A90C-3A2C2DBE22D3}"/>
                </a:ext>
              </a:extLst>
            </p:cNvPr>
            <p:cNvSpPr txBox="1"/>
            <p:nvPr/>
          </p:nvSpPr>
          <p:spPr>
            <a:xfrm>
              <a:off x="2725122" y="4943895"/>
              <a:ext cx="1292073" cy="461623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Voting age lowered from </a:t>
              </a:r>
              <a:r>
                <a:rPr lang="en-GB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21 to 18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762">
              <a:extLst>
                <a:ext uri="{FF2B5EF4-FFF2-40B4-BE49-F238E27FC236}">
                  <a16:creationId xmlns:a16="http://schemas.microsoft.com/office/drawing/2014/main" id="{8E663DC9-52F7-0546-933C-A93FDB40B000}"/>
                </a:ext>
              </a:extLst>
            </p:cNvPr>
            <p:cNvSpPr txBox="1"/>
            <p:nvPr/>
          </p:nvSpPr>
          <p:spPr>
            <a:xfrm>
              <a:off x="2725122" y="4175116"/>
              <a:ext cx="1292073" cy="649823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</p:spPr>
          <p:txBody>
            <a:bodyPr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Representation of the People Act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49CD96A-81C2-2B4D-AC18-4BA50F229411}"/>
              </a:ext>
            </a:extLst>
          </p:cNvPr>
          <p:cNvCxnSpPr>
            <a:cxnSpLocks/>
          </p:cNvCxnSpPr>
          <p:nvPr/>
        </p:nvCxnSpPr>
        <p:spPr>
          <a:xfrm flipV="1">
            <a:off x="5375275" y="4887913"/>
            <a:ext cx="0" cy="55403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Graphic 11272" descr="Child with balloon with solid fill">
            <a:extLst>
              <a:ext uri="{FF2B5EF4-FFF2-40B4-BE49-F238E27FC236}">
                <a16:creationId xmlns:a16="http://schemas.microsoft.com/office/drawing/2014/main" id="{1B81E106-61FE-1349-A65D-297320993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22050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id="{764D2529-A518-1444-8536-1A7DD2A59245}"/>
              </a:ext>
            </a:extLst>
          </p:cNvPr>
          <p:cNvSpPr>
            <a:spLocks noChangeAspect="1"/>
          </p:cNvSpPr>
          <p:nvPr/>
        </p:nvSpPr>
        <p:spPr>
          <a:xfrm>
            <a:off x="6767513" y="2170113"/>
            <a:ext cx="639762" cy="63976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700" dirty="0"/>
          </a:p>
        </p:txBody>
      </p:sp>
      <p:pic>
        <p:nvPicPr>
          <p:cNvPr id="53" name="Graphic 11272" descr="Child with balloon with solid fill">
            <a:extLst>
              <a:ext uri="{FF2B5EF4-FFF2-40B4-BE49-F238E27FC236}">
                <a16:creationId xmlns:a16="http://schemas.microsoft.com/office/drawing/2014/main" id="{0170C274-876C-DF4B-9190-C3DB2E3B3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88" y="23701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Oval 53">
            <a:extLst>
              <a:ext uri="{FF2B5EF4-FFF2-40B4-BE49-F238E27FC236}">
                <a16:creationId xmlns:a16="http://schemas.microsoft.com/office/drawing/2014/main" id="{78E8357C-C70C-5746-91F3-E74CA137F309}"/>
              </a:ext>
            </a:extLst>
          </p:cNvPr>
          <p:cNvSpPr>
            <a:spLocks noChangeAspect="1"/>
          </p:cNvSpPr>
          <p:nvPr/>
        </p:nvSpPr>
        <p:spPr>
          <a:xfrm>
            <a:off x="7667625" y="3159125"/>
            <a:ext cx="273050" cy="2746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700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98E6106-63E9-314D-9C99-194A979C91C5}"/>
              </a:ext>
            </a:extLst>
          </p:cNvPr>
          <p:cNvCxnSpPr>
            <a:cxnSpLocks/>
          </p:cNvCxnSpPr>
          <p:nvPr/>
        </p:nvCxnSpPr>
        <p:spPr>
          <a:xfrm flipH="1" flipV="1">
            <a:off x="7805738" y="2754313"/>
            <a:ext cx="14287" cy="2540000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50" grpId="0"/>
      <p:bldP spid="51" grpId="0"/>
      <p:bldP spid="75" grpId="0" animBg="1"/>
      <p:bldP spid="76" grpId="0" animBg="1"/>
      <p:bldP spid="78" grpId="0"/>
      <p:bldP spid="83" grpId="0"/>
      <p:bldP spid="49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A4C3CC3-D472-284B-B8A8-9ACEAA8F6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rgbClr val="48A013"/>
                </a:solidFill>
                <a:ea typeface="ＭＳ Ｐゴシック" panose="020B0600070205080204" pitchFamily="34" charset="-128"/>
              </a:rPr>
              <a:t>Criminal v civil law</a:t>
            </a:r>
          </a:p>
        </p:txBody>
      </p:sp>
      <p:sp>
        <p:nvSpPr>
          <p:cNvPr id="13315" name="Content Placeholder 1">
            <a:extLst>
              <a:ext uri="{FF2B5EF4-FFF2-40B4-BE49-F238E27FC236}">
                <a16:creationId xmlns:a16="http://schemas.microsoft.com/office/drawing/2014/main" id="{5ECCAD32-A4A7-6E40-BB07-43D97A71E3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557338"/>
            <a:ext cx="11102975" cy="4535487"/>
          </a:xfrm>
        </p:spPr>
        <p:txBody>
          <a:bodyPr/>
          <a:lstStyle/>
          <a:p>
            <a:r>
              <a:rPr lang="en-GB" altLang="en-US" sz="2600">
                <a:solidFill>
                  <a:srgbClr val="202124"/>
                </a:solidFill>
                <a:ea typeface="ＭＳ Ｐゴシック" panose="020B0600070205080204" pitchFamily="34" charset="-128"/>
              </a:rPr>
              <a:t>The age of criminal responsibility is </a:t>
            </a:r>
            <a:r>
              <a:rPr lang="en-GB" altLang="en-US" sz="2600" b="1">
                <a:solidFill>
                  <a:srgbClr val="202124"/>
                </a:solidFill>
                <a:ea typeface="ＭＳ Ｐゴシック" panose="020B0600070205080204" pitchFamily="34" charset="-128"/>
              </a:rPr>
              <a:t>10</a:t>
            </a:r>
            <a:r>
              <a:rPr lang="en-GB" altLang="en-US" sz="2600">
                <a:solidFill>
                  <a:srgbClr val="202124"/>
                </a:solidFill>
                <a:ea typeface="ＭＳ Ｐゴシック" panose="020B0600070205080204" pitchFamily="34" charset="-128"/>
              </a:rPr>
              <a:t>, but children must be: </a:t>
            </a:r>
          </a:p>
          <a:p>
            <a:pPr lvl="1"/>
            <a:r>
              <a:rPr lang="en-GB" altLang="en-US" sz="2200" b="1">
                <a:solidFill>
                  <a:srgbClr val="202124"/>
                </a:solidFill>
                <a:ea typeface="ＭＳ Ｐゴシック" panose="020B0600070205080204" pitchFamily="34" charset="-128"/>
              </a:rPr>
              <a:t>13</a:t>
            </a:r>
            <a:r>
              <a:rPr lang="en-GB" altLang="en-US" sz="2200">
                <a:solidFill>
                  <a:srgbClr val="202124"/>
                </a:solidFill>
                <a:ea typeface="ＭＳ Ｐゴシック" panose="020B0600070205080204" pitchFamily="34" charset="-128"/>
              </a:rPr>
              <a:t> to enter employment</a:t>
            </a:r>
          </a:p>
          <a:p>
            <a:pPr lvl="1"/>
            <a:r>
              <a:rPr lang="en-GB" altLang="en-US" sz="2200" b="1">
                <a:solidFill>
                  <a:srgbClr val="202124"/>
                </a:solidFill>
                <a:ea typeface="ＭＳ Ｐゴシック" panose="020B0600070205080204" pitchFamily="34" charset="-128"/>
              </a:rPr>
              <a:t>16</a:t>
            </a:r>
            <a:r>
              <a:rPr lang="en-GB" altLang="en-US" sz="2200">
                <a:solidFill>
                  <a:srgbClr val="202124"/>
                </a:solidFill>
                <a:ea typeface="ＭＳ Ｐゴシック" panose="020B0600070205080204" pitchFamily="34" charset="-128"/>
              </a:rPr>
              <a:t> to consent to sex, play the lottery, get married (with the consent of a parent/guardian) or join the army</a:t>
            </a:r>
          </a:p>
          <a:p>
            <a:pPr lvl="1"/>
            <a:r>
              <a:rPr lang="en-GB" altLang="en-US" sz="2200" b="1">
                <a:solidFill>
                  <a:srgbClr val="202124"/>
                </a:solidFill>
                <a:ea typeface="ＭＳ Ｐゴシック" panose="020B0600070205080204" pitchFamily="34" charset="-128"/>
              </a:rPr>
              <a:t>17</a:t>
            </a:r>
            <a:r>
              <a:rPr lang="en-GB" altLang="en-US" sz="2200">
                <a:solidFill>
                  <a:srgbClr val="202124"/>
                </a:solidFill>
                <a:ea typeface="ＭＳ Ｐゴシック" panose="020B0600070205080204" pitchFamily="34" charset="-128"/>
              </a:rPr>
              <a:t> to drive a car</a:t>
            </a:r>
          </a:p>
          <a:p>
            <a:pPr lvl="1"/>
            <a:r>
              <a:rPr lang="en-GB" altLang="en-US" sz="2200" b="1">
                <a:solidFill>
                  <a:srgbClr val="202124"/>
                </a:solidFill>
                <a:ea typeface="ＭＳ Ｐゴシック" panose="020B0600070205080204" pitchFamily="34" charset="-128"/>
              </a:rPr>
              <a:t>18</a:t>
            </a:r>
            <a:r>
              <a:rPr lang="en-GB" altLang="en-US" sz="2200">
                <a:solidFill>
                  <a:srgbClr val="202124"/>
                </a:solidFill>
                <a:ea typeface="ＭＳ Ｐゴシック" panose="020B0600070205080204" pitchFamily="34" charset="-128"/>
              </a:rPr>
              <a:t> to enter a legally binding contract, buy alcohol, cigarettes or fireworks, sit on a jury, vote or get a tattoo</a:t>
            </a:r>
          </a:p>
          <a:p>
            <a:r>
              <a:rPr lang="en-GB" altLang="en-US" sz="2600">
                <a:solidFill>
                  <a:srgbClr val="202124"/>
                </a:solidFill>
                <a:ea typeface="ＭＳ Ｐゴシック" panose="020B0600070205080204" pitchFamily="34" charset="-128"/>
              </a:rPr>
              <a:t>Attempts to raise the age of criminal responsibility have consistently failed </a:t>
            </a:r>
          </a:p>
          <a:p>
            <a:r>
              <a:rPr lang="en-GB" altLang="en-US" sz="2600">
                <a:solidFill>
                  <a:srgbClr val="202124"/>
                </a:solidFill>
                <a:ea typeface="ＭＳ Ｐゴシック" panose="020B0600070205080204" pitchFamily="34" charset="-128"/>
              </a:rPr>
              <a:t>The most recent attempt by Baroness Butler-Sloss, who was a celebrated family law judge before entering the Lords, suggests </a:t>
            </a:r>
            <a:r>
              <a:rPr lang="en-GB" altLang="en-US" sz="2600" b="1">
                <a:solidFill>
                  <a:srgbClr val="202124"/>
                </a:solidFill>
                <a:ea typeface="ＭＳ Ｐゴシック" panose="020B0600070205080204" pitchFamily="34" charset="-128"/>
              </a:rPr>
              <a:t>12</a:t>
            </a:r>
            <a:endParaRPr lang="en-GB" altLang="en-US" sz="2600">
              <a:solidFill>
                <a:srgbClr val="202124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B2DF250D-B12B-BF45-96BD-87A6FB1E0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rgbClr val="48A013"/>
                </a:solidFill>
                <a:ea typeface="ＭＳ Ｐゴシック" panose="020B0600070205080204" pitchFamily="34" charset="-128"/>
              </a:rPr>
              <a:t>What about the reality of young peoples’ maturation?</a:t>
            </a:r>
          </a:p>
        </p:txBody>
      </p:sp>
      <p:pic>
        <p:nvPicPr>
          <p:cNvPr id="23554" name="2. Brain Development and Maturation in Young Adults v7 (1).mp4" descr="2. Brain Development and Maturation in Young Adults v7 (1).mp4">
            <a:hlinkClick r:id="" action="ppaction://media"/>
            <a:extLst>
              <a:ext uri="{FF2B5EF4-FFF2-40B4-BE49-F238E27FC236}">
                <a16:creationId xmlns:a16="http://schemas.microsoft.com/office/drawing/2014/main" id="{55FCD078-8B46-DB47-A11E-C412EE6E54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17875" y="1866900"/>
            <a:ext cx="5556250" cy="3124200"/>
          </a:xfrm>
        </p:spPr>
      </p:pic>
      <p:sp>
        <p:nvSpPr>
          <p:cNvPr id="23555" name="TextBox 5">
            <a:extLst>
              <a:ext uri="{FF2B5EF4-FFF2-40B4-BE49-F238E27FC236}">
                <a16:creationId xmlns:a16="http://schemas.microsoft.com/office/drawing/2014/main" id="{9ECD269E-391D-424E-8351-1ABD13195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5732463"/>
            <a:ext cx="11953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>
                <a:hlinkClick r:id="rId5"/>
              </a:rPr>
              <a:t>https://howardleague.org/legal-work/sentencing-young-adults/</a:t>
            </a:r>
            <a:endParaRPr lang="en-GB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3" name="2. Brain Development and Maturation in Young Adults v7 (1)" descr="2. Brain Development and Maturation in Young Adults v7 (1)">
            <a:hlinkClick r:id="" action="ppaction://media"/>
            <a:extLst>
              <a:ext uri="{FF2B5EF4-FFF2-40B4-BE49-F238E27FC236}">
                <a16:creationId xmlns:a16="http://schemas.microsoft.com/office/drawing/2014/main" id="{5D1DFB9B-4CAF-6143-96A6-B1B6708B2CF3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952700" y="1692988"/>
            <a:ext cx="6286599" cy="3536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0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5F3E9D96-6138-3C40-AF4E-882998FD3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rgbClr val="48A013"/>
                </a:solidFill>
                <a:ea typeface="ＭＳ Ｐゴシック" panose="020B0600070205080204" pitchFamily="34" charset="-128"/>
              </a:rPr>
              <a:t>Not fair! civil and criminal justice inequalities</a:t>
            </a:r>
            <a:endParaRPr lang="en-GB" altLang="en-US" sz="3600">
              <a:solidFill>
                <a:srgbClr val="48A01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9A1AD74-4556-1942-A7E6-8B35A6B11B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>
                <a:solidFill>
                  <a:srgbClr val="202124"/>
                </a:solidFill>
                <a:ea typeface="ＭＳ Ｐゴシック" panose="020B0600070205080204" pitchFamily="34" charset="-128"/>
              </a:rPr>
              <a:t>A child is a person under </a:t>
            </a:r>
            <a:r>
              <a:rPr lang="en-GB" altLang="en-US" sz="2400" b="1">
                <a:solidFill>
                  <a:srgbClr val="202124"/>
                </a:solidFill>
                <a:ea typeface="ＭＳ Ｐゴシック" panose="020B0600070205080204" pitchFamily="34" charset="-128"/>
              </a:rPr>
              <a:t>18</a:t>
            </a:r>
            <a:r>
              <a:rPr lang="en-GB" altLang="en-US" sz="2400">
                <a:solidFill>
                  <a:srgbClr val="202124"/>
                </a:solidFill>
                <a:ea typeface="ＭＳ Ｐゴシック" panose="020B0600070205080204" pitchFamily="34" charset="-128"/>
              </a:rPr>
              <a:t> (s105, Children Act 1989)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law (within reason) accepts there should be a different approach for children 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 child at the police station must have the support of an Appropriate Adult, only recently applied to 17 year olds in the case of HC in 2013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But is expected to be able to instruct a solicitor to defend them in court on criminal charges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In the civil courts you must have a litigation friend who instructs the solicitor on your behalf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So in HC, the same child had to tell his solicitor what to do in the criminal case but had to have a litigation friend to challenge the failure of the police to let him have an appropriate adult!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882A76C4-E9A3-DB42-B437-089D7239F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rgbClr val="48A013"/>
                </a:solidFill>
                <a:ea typeface="ＭＳ Ｐゴシック" panose="020B0600070205080204" pitchFamily="34" charset="-128"/>
              </a:rPr>
              <a:t>Not fair! civil and criminal justice inequalities</a:t>
            </a:r>
            <a:endParaRPr lang="en-GB" altLang="en-US" sz="3600">
              <a:solidFill>
                <a:srgbClr val="48A01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E1842F1-A815-C546-9E81-6BAF960DA1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Lots of legal protections fall away at 18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Young adults are more likely to experience problems with housing and homelessness, welfare benefits, debt and discrimination.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Mental health problems and social welfare problems are  often interlinked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Young adults who experience disadvantage for other reasons, such as being a lone parent, a care leaver or outside education, employment and training, are more likely to have civil legal problems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Young adults are also overrepresented in the criminal justice system: young adults aged 18 to 25 make up </a:t>
            </a:r>
            <a:r>
              <a:rPr lang="en-US" altLang="en-US" sz="2400" b="1">
                <a:ea typeface="ＭＳ Ｐゴシック" panose="020B0600070205080204" pitchFamily="34" charset="-128"/>
              </a:rPr>
              <a:t>ten per cent </a:t>
            </a:r>
            <a:r>
              <a:rPr lang="en-US" altLang="en-US" sz="2400">
                <a:ea typeface="ＭＳ Ｐゴシック" panose="020B0600070205080204" pitchFamily="34" charset="-128"/>
              </a:rPr>
              <a:t>of the general population but </a:t>
            </a:r>
            <a:r>
              <a:rPr lang="en-US" altLang="en-US" sz="2400" b="1">
                <a:ea typeface="ＭＳ Ｐゴシック" panose="020B0600070205080204" pitchFamily="34" charset="-128"/>
              </a:rPr>
              <a:t>30 per cent </a:t>
            </a:r>
            <a:r>
              <a:rPr lang="en-US" altLang="en-US" sz="2400">
                <a:ea typeface="ＭＳ Ｐゴシック" panose="020B0600070205080204" pitchFamily="34" charset="-128"/>
              </a:rPr>
              <a:t>of police cases (Bennett and Corry-Roake, 2021)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02403E21-5CB2-EB4A-8A87-E2A5B5C46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rgbClr val="48A013"/>
                </a:solidFill>
                <a:ea typeface="ＭＳ Ｐゴシック" panose="020B0600070205080204" pitchFamily="34" charset="-128"/>
              </a:rPr>
              <a:t>Young people who enter the criminal justice system have long histories of unmet need</a:t>
            </a:r>
            <a:endParaRPr lang="en-GB" altLang="en-US" sz="3600">
              <a:solidFill>
                <a:srgbClr val="48A01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90E70FEB-4976-7148-8CA1-A22035870D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94688" cy="4525963"/>
          </a:xfrm>
        </p:spPr>
        <p:txBody>
          <a:bodyPr/>
          <a:lstStyle/>
          <a:p>
            <a:r>
              <a:rPr lang="en-GB" altLang="en-US" sz="2400">
                <a:ea typeface="ＭＳ Ｐゴシック" panose="020B0600070205080204" pitchFamily="34" charset="-128"/>
              </a:rPr>
              <a:t>In 2019/20, youth offending team practitioners reported concerns about: </a:t>
            </a:r>
          </a:p>
          <a:p>
            <a:pPr lvl="1"/>
            <a:r>
              <a:rPr lang="en-GB" altLang="en-US" sz="2400">
                <a:ea typeface="ＭＳ Ｐゴシック" panose="020B0600070205080204" pitchFamily="34" charset="-128"/>
              </a:rPr>
              <a:t>the mental health of </a:t>
            </a:r>
            <a:r>
              <a:rPr lang="en-GB" altLang="en-US" sz="2400" b="1">
                <a:ea typeface="ＭＳ Ｐゴシック" panose="020B0600070205080204" pitchFamily="34" charset="-128"/>
              </a:rPr>
              <a:t>72 per cent </a:t>
            </a:r>
            <a:r>
              <a:rPr lang="en-GB" altLang="en-US" sz="2400">
                <a:ea typeface="ＭＳ Ｐゴシック" panose="020B0600070205080204" pitchFamily="34" charset="-128"/>
              </a:rPr>
              <a:t>of sentenced children</a:t>
            </a:r>
          </a:p>
          <a:p>
            <a:pPr lvl="1"/>
            <a:r>
              <a:rPr lang="en-GB" altLang="en-US" sz="2400">
                <a:ea typeface="ＭＳ Ｐゴシック" panose="020B0600070205080204" pitchFamily="34" charset="-128"/>
              </a:rPr>
              <a:t>the speech, language and communication needs of </a:t>
            </a:r>
            <a:r>
              <a:rPr lang="en-GB" altLang="en-US" sz="2400" b="1">
                <a:ea typeface="ＭＳ Ｐゴシック" panose="020B0600070205080204" pitchFamily="34" charset="-128"/>
              </a:rPr>
              <a:t>71 per cent </a:t>
            </a:r>
            <a:r>
              <a:rPr lang="en-GB" altLang="en-US" sz="2400">
                <a:ea typeface="ＭＳ Ｐゴシック" panose="020B0600070205080204" pitchFamily="34" charset="-128"/>
              </a:rPr>
              <a:t>of sentenced children</a:t>
            </a:r>
          </a:p>
          <a:p>
            <a:pPr lvl="1"/>
            <a:r>
              <a:rPr lang="en-GB" altLang="en-US" sz="2400">
                <a:ea typeface="ＭＳ Ｐゴシック" panose="020B0600070205080204" pitchFamily="34" charset="-128"/>
              </a:rPr>
              <a:t>the physical health of </a:t>
            </a:r>
            <a:r>
              <a:rPr lang="en-GB" altLang="en-US" sz="2400" b="1">
                <a:ea typeface="ＭＳ Ｐゴシック" panose="020B0600070205080204" pitchFamily="34" charset="-128"/>
              </a:rPr>
              <a:t>47 per cent </a:t>
            </a:r>
            <a:r>
              <a:rPr lang="en-GB" altLang="en-US" sz="2400">
                <a:ea typeface="ＭＳ Ｐゴシック" panose="020B0600070205080204" pitchFamily="34" charset="-128"/>
              </a:rPr>
              <a:t>of sentenced children </a:t>
            </a:r>
          </a:p>
          <a:p>
            <a:pPr lvl="1"/>
            <a:r>
              <a:rPr lang="en-GB" altLang="en-US" sz="2400">
                <a:ea typeface="ＭＳ Ｐゴシック" panose="020B0600070205080204" pitchFamily="34" charset="-128"/>
              </a:rPr>
              <a:t>the care histories of </a:t>
            </a:r>
            <a:r>
              <a:rPr lang="en-GB" altLang="en-US" sz="2400" b="1">
                <a:ea typeface="ＭＳ Ｐゴシック" panose="020B0600070205080204" pitchFamily="34" charset="-128"/>
              </a:rPr>
              <a:t>46 per cent </a:t>
            </a:r>
            <a:r>
              <a:rPr lang="en-GB" altLang="en-US" sz="2400">
                <a:ea typeface="ＭＳ Ｐゴシック" panose="020B0600070205080204" pitchFamily="34" charset="-128"/>
              </a:rPr>
              <a:t>of sentenced children (Youth Justice Board, 2021a)</a:t>
            </a:r>
          </a:p>
          <a:p>
            <a:r>
              <a:rPr lang="en-GB" altLang="en-US" sz="2400">
                <a:ea typeface="ＭＳ Ｐゴシック" panose="020B0600070205080204" pitchFamily="34" charset="-128"/>
              </a:rPr>
              <a:t>Children in residential care are criminalised for offences which parents would not report to the police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endParaRPr lang="en-US" altLang="en-US" sz="2000">
              <a:ea typeface="ＭＳ Ｐゴシック" panose="020B0600070205080204" pitchFamily="34" charset="-128"/>
            </a:endParaRPr>
          </a:p>
        </p:txBody>
      </p:sp>
      <p:pic>
        <p:nvPicPr>
          <p:cNvPr id="4" name="Picture 3" descr="A person lying on a trampoline&#10;&#10;Description automatically generated with low confidence">
            <a:extLst>
              <a:ext uri="{FF2B5EF4-FFF2-40B4-BE49-F238E27FC236}">
                <a16:creationId xmlns:a16="http://schemas.microsoft.com/office/drawing/2014/main" id="{6BCF406B-B8EA-C049-A524-1FE1EE2EC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263" y="1601788"/>
            <a:ext cx="2533650" cy="366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 bldLvl="2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16117</TotalTime>
  <Words>1318</Words>
  <Application>Microsoft Macintosh PowerPoint</Application>
  <PresentationFormat>Widescreen</PresentationFormat>
  <Paragraphs>97</Paragraphs>
  <Slides>14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ＭＳ Ｐゴシック</vt:lpstr>
      <vt:lpstr>Calibri</vt:lpstr>
      <vt:lpstr>Default Design</vt:lpstr>
      <vt:lpstr>PowerPoint Presentation</vt:lpstr>
      <vt:lpstr>Using the law for change – the work of the Howard League</vt:lpstr>
      <vt:lpstr>Our advice line</vt:lpstr>
      <vt:lpstr>Inconsistent approaches to responsibility in law </vt:lpstr>
      <vt:lpstr>Criminal v civil law</vt:lpstr>
      <vt:lpstr>What about the reality of young peoples’ maturation?</vt:lpstr>
      <vt:lpstr>Not fair! civil and criminal justice inequalities</vt:lpstr>
      <vt:lpstr>Not fair! civil and criminal justice inequalities</vt:lpstr>
      <vt:lpstr>Young people who enter the criminal justice system have long histories of unmet need</vt:lpstr>
      <vt:lpstr>Life for young people in prison </vt:lpstr>
      <vt:lpstr>Discrimination in prison</vt:lpstr>
      <vt:lpstr>The criminal law is maturing… slowly</vt:lpstr>
      <vt:lpstr>But a whole lot more maturing to do…</vt:lpstr>
      <vt:lpstr>References</vt:lpstr>
    </vt:vector>
  </TitlesOfParts>
  <Company>Howard League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Hannah McFaull</dc:creator>
  <cp:lastModifiedBy>1</cp:lastModifiedBy>
  <cp:revision>508</cp:revision>
  <cp:lastPrinted>2021-10-20T08:22:41Z</cp:lastPrinted>
  <dcterms:created xsi:type="dcterms:W3CDTF">2009-09-22T16:11:07Z</dcterms:created>
  <dcterms:modified xsi:type="dcterms:W3CDTF">2021-10-20T08:28:53Z</dcterms:modified>
</cp:coreProperties>
</file>