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503" r:id="rId2"/>
    <p:sldId id="506" r:id="rId3"/>
    <p:sldId id="505" r:id="rId4"/>
    <p:sldId id="50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B08B82-D26F-4348-A9BB-4A08F0D89A10}">
          <p14:sldIdLst>
            <p14:sldId id="503"/>
            <p14:sldId id="506"/>
            <p14:sldId id="505"/>
            <p14:sldId id="50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0" autoAdjust="0"/>
    <p:restoredTop sz="94620"/>
  </p:normalViewPr>
  <p:slideViewPr>
    <p:cSldViewPr snapToGrid="0">
      <p:cViewPr varScale="1">
        <p:scale>
          <a:sx n="88" d="100"/>
          <a:sy n="88"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BC997-B105-4509-8B1E-F1C52AB77CBE}"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51DD1-8AD0-4664-9116-AA8E60079393}" type="slidenum">
              <a:rPr lang="en-GB" smtClean="0"/>
              <a:t>‹#›</a:t>
            </a:fld>
            <a:endParaRPr lang="en-GB"/>
          </a:p>
        </p:txBody>
      </p:sp>
    </p:spTree>
    <p:extLst>
      <p:ext uri="{BB962C8B-B14F-4D97-AF65-F5344CB8AC3E}">
        <p14:creationId xmlns:p14="http://schemas.microsoft.com/office/powerpoint/2010/main" val="171017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466A682-9A08-4D9B-993C-81FEBE8D5E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9E72158-3A9B-4C2E-B083-AF6921BB92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4" name="Slide Number Placeholder 3">
            <a:extLst>
              <a:ext uri="{FF2B5EF4-FFF2-40B4-BE49-F238E27FC236}">
                <a16:creationId xmlns:a16="http://schemas.microsoft.com/office/drawing/2014/main" id="{6E250B78-AB6D-4E5D-A39F-DDAA179FED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3BADAC-F37D-4186-AD51-EA2670A5353F}" type="slidenum">
              <a:rPr kumimoji="0" lang="en-GB" sz="1200" b="0" i="0" u="none" strike="noStrike" kern="1200" cap="none" spc="0" normalizeH="0" baseline="0" noProof="0">
                <a:ln>
                  <a:noFill/>
                </a:ln>
                <a:solidFill>
                  <a:prstClr val="black"/>
                </a:solidFill>
                <a:effectLst/>
                <a:uLnTx/>
                <a:uFillTx/>
                <a:latin typeface="Calibri"/>
                <a:ea typeface="ヒラギノ角ゴ Pro W3" pitchFamily="-96"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ヒラギノ角ゴ Pro W3" pitchFamily="-96"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 to consult, Failure to make sufficient inquiry, Irrational not to place Regs before Parliament before they came into force, Irrational to determine appropriate and proportionate to make notices, Breached s.7 CYPA 2008 duty to have due regard to well-being of children.</a:t>
            </a:r>
          </a:p>
        </p:txBody>
      </p:sp>
      <p:sp>
        <p:nvSpPr>
          <p:cNvPr id="4" name="Slide Number Placeholder 3"/>
          <p:cNvSpPr>
            <a:spLocks noGrp="1"/>
          </p:cNvSpPr>
          <p:nvPr>
            <p:ph type="sldNum" sz="quarter" idx="5"/>
          </p:nvPr>
        </p:nvSpPr>
        <p:spPr/>
        <p:txBody>
          <a:bodyPr/>
          <a:lstStyle/>
          <a:p>
            <a:fld id="{2E351DD1-8AD0-4664-9116-AA8E60079393}" type="slidenum">
              <a:rPr lang="en-GB" smtClean="0"/>
              <a:t>4</a:t>
            </a:fld>
            <a:endParaRPr lang="en-GB"/>
          </a:p>
        </p:txBody>
      </p:sp>
    </p:spTree>
    <p:extLst>
      <p:ext uri="{BB962C8B-B14F-4D97-AF65-F5344CB8AC3E}">
        <p14:creationId xmlns:p14="http://schemas.microsoft.com/office/powerpoint/2010/main" val="1047485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fld id="{BC140F0B-5987-4660-BBFB-DB0C963DB715}" type="datetime1">
              <a:rPr lang="en-GB" smtClean="0"/>
              <a:pPr>
                <a:defRPr/>
              </a:pPr>
              <a:t>20/10/2021</a:t>
            </a:fld>
            <a:endParaRPr lang="en-GB"/>
          </a:p>
        </p:txBody>
      </p:sp>
      <p:sp>
        <p:nvSpPr>
          <p:cNvPr id="6" name="Slide Number Placeholder 5"/>
          <p:cNvSpPr>
            <a:spLocks noGrp="1"/>
          </p:cNvSpPr>
          <p:nvPr>
            <p:ph type="sldNum" sz="quarter" idx="12"/>
          </p:nvPr>
        </p:nvSpPr>
        <p:spPr/>
        <p:txBody>
          <a:bodyPr/>
          <a:lstStyle/>
          <a:p>
            <a:pPr>
              <a:defRPr/>
            </a:pPr>
            <a:fld id="{29B0E6A7-A487-4EDE-970B-AC8019B0BF3C}" type="slidenum">
              <a:rPr lang="en-GB" smtClean="0"/>
              <a:pPr>
                <a:defRPr/>
              </a:pPr>
              <a:t>‹#›</a:t>
            </a:fld>
            <a:endParaRPr lang="en-GB"/>
          </a:p>
        </p:txBody>
      </p:sp>
      <p:pic>
        <p:nvPicPr>
          <p:cNvPr id="9" name="Picture 8">
            <a:extLst>
              <a:ext uri="{FF2B5EF4-FFF2-40B4-BE49-F238E27FC236}">
                <a16:creationId xmlns:a16="http://schemas.microsoft.com/office/drawing/2014/main" id="{25F07EF5-9A8D-4246-B459-8B05465E2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0" name="Straight Connector 9">
            <a:extLst>
              <a:ext uri="{FF2B5EF4-FFF2-40B4-BE49-F238E27FC236}">
                <a16:creationId xmlns:a16="http://schemas.microsoft.com/office/drawing/2014/main" id="{3DC59CF4-955E-4339-A9FA-B7039E4CA44C}"/>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55557D-BCB1-4DF9-AF4E-BCDD765425AC}"/>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368640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a:defRPr/>
            </a:pPr>
            <a:fld id="{4ACF0ECC-B515-4A16-B5D1-E3A768EBA034}" type="slidenum">
              <a:rPr lang="en-GB" smtClean="0"/>
              <a:pPr>
                <a:defRPr/>
              </a:pPr>
              <a:t>‹#›</a:t>
            </a:fld>
            <a:endParaRPr lang="en-GB"/>
          </a:p>
        </p:txBody>
      </p:sp>
      <p:pic>
        <p:nvPicPr>
          <p:cNvPr id="9" name="Picture 8">
            <a:extLst>
              <a:ext uri="{FF2B5EF4-FFF2-40B4-BE49-F238E27FC236}">
                <a16:creationId xmlns:a16="http://schemas.microsoft.com/office/drawing/2014/main" id="{B09709CB-6E89-46CB-B878-9570A0E53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0" name="Straight Connector 9">
            <a:extLst>
              <a:ext uri="{FF2B5EF4-FFF2-40B4-BE49-F238E27FC236}">
                <a16:creationId xmlns:a16="http://schemas.microsoft.com/office/drawing/2014/main" id="{994594E7-321E-49B1-B0FD-0042A7160E9F}"/>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FE481B-42BF-46F7-9171-5EDEBF700497}"/>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41730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a:defRPr/>
            </a:pPr>
            <a:fld id="{CDC92C24-C816-420E-A16E-D1AB74C0159E}" type="slidenum">
              <a:rPr lang="en-GB" smtClean="0"/>
              <a:pPr>
                <a:defRPr/>
              </a:pPr>
              <a:t>‹#›</a:t>
            </a:fld>
            <a:endParaRPr lang="en-GB"/>
          </a:p>
        </p:txBody>
      </p:sp>
      <p:pic>
        <p:nvPicPr>
          <p:cNvPr id="9" name="Picture 8">
            <a:extLst>
              <a:ext uri="{FF2B5EF4-FFF2-40B4-BE49-F238E27FC236}">
                <a16:creationId xmlns:a16="http://schemas.microsoft.com/office/drawing/2014/main" id="{49CA0A1D-98FD-4915-93BA-D6F269CE2B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0" name="Straight Connector 9">
            <a:extLst>
              <a:ext uri="{FF2B5EF4-FFF2-40B4-BE49-F238E27FC236}">
                <a16:creationId xmlns:a16="http://schemas.microsoft.com/office/drawing/2014/main" id="{3ABC2C32-C10C-424F-AF29-53848F435925}"/>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86696A-8EEF-4BE8-87AC-C71E15232B3C}"/>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1967631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A86BBF-529C-419D-95C4-7F0ED3DF3B68}"/>
              </a:ext>
            </a:extLst>
          </p:cNvPr>
          <p:cNvSpPr/>
          <p:nvPr/>
        </p:nvSpPr>
        <p:spPr>
          <a:xfrm>
            <a:off x="10972800" y="6438901"/>
            <a:ext cx="304800" cy="266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bg1"/>
              </a:solidFill>
            </a:endParaRPr>
          </a:p>
        </p:txBody>
      </p:sp>
      <p:sp>
        <p:nvSpPr>
          <p:cNvPr id="5" name="Rectangle 4">
            <a:extLst>
              <a:ext uri="{FF2B5EF4-FFF2-40B4-BE49-F238E27FC236}">
                <a16:creationId xmlns:a16="http://schemas.microsoft.com/office/drawing/2014/main" id="{40A20422-D5C8-406F-9C67-A8992311CB9B}"/>
              </a:ext>
            </a:extLst>
          </p:cNvPr>
          <p:cNvSpPr/>
          <p:nvPr/>
        </p:nvSpPr>
        <p:spPr>
          <a:xfrm>
            <a:off x="0" y="6134101"/>
            <a:ext cx="12192000"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bg1"/>
              </a:solidFill>
            </a:endParaRPr>
          </a:p>
        </p:txBody>
      </p:sp>
      <p:pic>
        <p:nvPicPr>
          <p:cNvPr id="6" name="Picture 21" descr="dsc_ppt_cover1.jpg">
            <a:extLst>
              <a:ext uri="{FF2B5EF4-FFF2-40B4-BE49-F238E27FC236}">
                <a16:creationId xmlns:a16="http://schemas.microsoft.com/office/drawing/2014/main" id="{C086AE62-9239-4F29-8525-0D0E470881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4908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2" descr="dsc_logo_cmyk.eps">
            <a:extLst>
              <a:ext uri="{FF2B5EF4-FFF2-40B4-BE49-F238E27FC236}">
                <a16:creationId xmlns:a16="http://schemas.microsoft.com/office/drawing/2014/main" id="{0D04715E-0D7B-4054-88C0-676E7EE6DD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951" y="5168901"/>
            <a:ext cx="26082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A20C43C-9903-46DE-B816-2AE4ADB9978E}"/>
              </a:ext>
            </a:extLst>
          </p:cNvPr>
          <p:cNvSpPr/>
          <p:nvPr/>
        </p:nvSpPr>
        <p:spPr>
          <a:xfrm>
            <a:off x="800101" y="6324600"/>
            <a:ext cx="7493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Subtitle 2"/>
          <p:cNvSpPr>
            <a:spLocks noGrp="1"/>
          </p:cNvSpPr>
          <p:nvPr>
            <p:ph type="subTitle" idx="1"/>
          </p:nvPr>
        </p:nvSpPr>
        <p:spPr>
          <a:xfrm>
            <a:off x="4566440" y="5750373"/>
            <a:ext cx="6942149" cy="724387"/>
          </a:xfrm>
        </p:spPr>
        <p:txBody>
          <a:bodyPr/>
          <a:lstStyle>
            <a:lvl1pPr marL="0" indent="0" algn="l">
              <a:buNone/>
              <a:defRPr sz="1600">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4566441" y="4209864"/>
            <a:ext cx="6942119" cy="1470025"/>
          </a:xfrm>
        </p:spPr>
        <p:txBody>
          <a:bodyPr/>
          <a:lstStyle>
            <a:lvl1pPr algn="l">
              <a:lnSpc>
                <a:spcPct val="100000"/>
              </a:lnSpc>
              <a:defRPr sz="2800" b="0"/>
            </a:lvl1pPr>
          </a:lstStyle>
          <a:p>
            <a:r>
              <a:rPr lang="en-US" dirty="0"/>
              <a:t>Click to edit Master title style</a:t>
            </a:r>
          </a:p>
        </p:txBody>
      </p:sp>
      <p:sp>
        <p:nvSpPr>
          <p:cNvPr id="9" name="Rectangle 8">
            <a:extLst>
              <a:ext uri="{FF2B5EF4-FFF2-40B4-BE49-F238E27FC236}">
                <a16:creationId xmlns:a16="http://schemas.microsoft.com/office/drawing/2014/main" id="{0DA0BE0C-1DB2-4869-ABCA-50DDB730645E}"/>
              </a:ext>
            </a:extLst>
          </p:cNvPr>
          <p:cNvSpPr/>
          <p:nvPr userDrawn="1"/>
        </p:nvSpPr>
        <p:spPr>
          <a:xfrm>
            <a:off x="10972800" y="6438900"/>
            <a:ext cx="304800" cy="266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solidFill>
                <a:schemeClr val="bg1"/>
              </a:solidFill>
            </a:endParaRPr>
          </a:p>
        </p:txBody>
      </p:sp>
      <p:sp>
        <p:nvSpPr>
          <p:cNvPr id="10" name="Rectangle 9">
            <a:extLst>
              <a:ext uri="{FF2B5EF4-FFF2-40B4-BE49-F238E27FC236}">
                <a16:creationId xmlns:a16="http://schemas.microsoft.com/office/drawing/2014/main" id="{B4FBE29E-73FF-4541-963A-7DF9704DEE4A}"/>
              </a:ext>
            </a:extLst>
          </p:cNvPr>
          <p:cNvSpPr/>
          <p:nvPr userDrawn="1"/>
        </p:nvSpPr>
        <p:spPr>
          <a:xfrm>
            <a:off x="0" y="6134100"/>
            <a:ext cx="12192000" cy="165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solidFill>
                <a:schemeClr val="bg1"/>
              </a:solidFill>
            </a:endParaRPr>
          </a:p>
        </p:txBody>
      </p:sp>
      <p:pic>
        <p:nvPicPr>
          <p:cNvPr id="11" name="Picture 21" descr="dsc_ppt_cover1.jpg">
            <a:extLst>
              <a:ext uri="{FF2B5EF4-FFF2-40B4-BE49-F238E27FC236}">
                <a16:creationId xmlns:a16="http://schemas.microsoft.com/office/drawing/2014/main" id="{5771D205-A1C4-4DC3-87C1-AF67286B75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dsc_logo_cmyk.eps">
            <a:extLst>
              <a:ext uri="{FF2B5EF4-FFF2-40B4-BE49-F238E27FC236}">
                <a16:creationId xmlns:a16="http://schemas.microsoft.com/office/drawing/2014/main" id="{B3395402-5E68-4BCF-AEDA-F7F2FC0FD9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950" y="5168900"/>
            <a:ext cx="26082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7F279C-93FD-4A5A-8177-A07326A6932D}"/>
              </a:ext>
            </a:extLst>
          </p:cNvPr>
          <p:cNvSpPr/>
          <p:nvPr userDrawn="1"/>
        </p:nvSpPr>
        <p:spPr>
          <a:xfrm>
            <a:off x="800100" y="6324600"/>
            <a:ext cx="7493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800"/>
          </a:p>
        </p:txBody>
      </p:sp>
    </p:spTree>
    <p:extLst>
      <p:ext uri="{BB962C8B-B14F-4D97-AF65-F5344CB8AC3E}">
        <p14:creationId xmlns:p14="http://schemas.microsoft.com/office/powerpoint/2010/main" val="309073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a:defRPr/>
            </a:pPr>
            <a:fld id="{E7A43209-447E-4BB8-A60D-2563F41A8FBA}" type="slidenum">
              <a:rPr lang="en-GB" smtClean="0"/>
              <a:pPr>
                <a:defRPr/>
              </a:pPr>
              <a:t>‹#›</a:t>
            </a:fld>
            <a:endParaRPr lang="en-GB"/>
          </a:p>
        </p:txBody>
      </p:sp>
      <p:pic>
        <p:nvPicPr>
          <p:cNvPr id="9" name="Picture 8">
            <a:extLst>
              <a:ext uri="{FF2B5EF4-FFF2-40B4-BE49-F238E27FC236}">
                <a16:creationId xmlns:a16="http://schemas.microsoft.com/office/drawing/2014/main" id="{9781ACC1-C786-47EC-9A2C-01A1868EF4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0" name="Straight Connector 9">
            <a:extLst>
              <a:ext uri="{FF2B5EF4-FFF2-40B4-BE49-F238E27FC236}">
                <a16:creationId xmlns:a16="http://schemas.microsoft.com/office/drawing/2014/main" id="{DB92D619-BA10-47F5-97D2-EE4F0D80E5E1}"/>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04CBA6-3E84-4294-B384-DBC840644929}"/>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325537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AC329671-0842-4948-A09E-2AC60EC76885}" type="slidenum">
              <a:rPr lang="en-GB" smtClean="0"/>
              <a:pPr>
                <a:defRPr/>
              </a:pPr>
              <a:t>‹#›</a:t>
            </a:fld>
            <a:endParaRPr lang="en-GB"/>
          </a:p>
        </p:txBody>
      </p:sp>
      <p:pic>
        <p:nvPicPr>
          <p:cNvPr id="9" name="Picture 8">
            <a:extLst>
              <a:ext uri="{FF2B5EF4-FFF2-40B4-BE49-F238E27FC236}">
                <a16:creationId xmlns:a16="http://schemas.microsoft.com/office/drawing/2014/main" id="{C5B4D56B-2B88-4E1D-B699-ED7A9248D4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0" name="Straight Connector 9">
            <a:extLst>
              <a:ext uri="{FF2B5EF4-FFF2-40B4-BE49-F238E27FC236}">
                <a16:creationId xmlns:a16="http://schemas.microsoft.com/office/drawing/2014/main" id="{A7446351-98EA-4682-AFFA-C2E89C7625E7}"/>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A5A94DA-37D4-4807-B5DE-E17782818D0E}"/>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1961033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pPr>
              <a:defRPr/>
            </a:pPr>
            <a:r>
              <a:rPr lang="en-GB"/>
              <a:t>www.doughtystreet.co.uk | 020 7404 1313 | enquiries@doughtystreet.co.uk</a:t>
            </a:r>
          </a:p>
        </p:txBody>
      </p:sp>
      <p:sp>
        <p:nvSpPr>
          <p:cNvPr id="7" name="Slide Number Placeholder 6"/>
          <p:cNvSpPr>
            <a:spLocks noGrp="1"/>
          </p:cNvSpPr>
          <p:nvPr>
            <p:ph type="sldNum" sz="quarter" idx="12"/>
          </p:nvPr>
        </p:nvSpPr>
        <p:spPr/>
        <p:txBody>
          <a:bodyPr/>
          <a:lstStyle/>
          <a:p>
            <a:pPr>
              <a:defRPr/>
            </a:pPr>
            <a:fld id="{00D4FE40-FB75-4867-9D56-12552E00AA78}" type="slidenum">
              <a:rPr lang="en-GB" smtClean="0"/>
              <a:pPr>
                <a:defRPr/>
              </a:pPr>
              <a:t>‹#›</a:t>
            </a:fld>
            <a:endParaRPr lang="en-GB"/>
          </a:p>
        </p:txBody>
      </p:sp>
      <p:pic>
        <p:nvPicPr>
          <p:cNvPr id="10" name="Picture 9">
            <a:extLst>
              <a:ext uri="{FF2B5EF4-FFF2-40B4-BE49-F238E27FC236}">
                <a16:creationId xmlns:a16="http://schemas.microsoft.com/office/drawing/2014/main" id="{7C63ADA1-E3C6-4A3C-9126-A9238277DD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1" name="Straight Connector 10">
            <a:extLst>
              <a:ext uri="{FF2B5EF4-FFF2-40B4-BE49-F238E27FC236}">
                <a16:creationId xmlns:a16="http://schemas.microsoft.com/office/drawing/2014/main" id="{034C6A89-2102-4815-A585-F9D32711CD07}"/>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F33676B-7200-4A17-9111-B6DB79BB8C12}"/>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126058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pPr>
              <a:defRPr/>
            </a:pPr>
            <a:fld id="{A52D5C59-DCD2-4DD2-B9D5-E90156304AEE}" type="slidenum">
              <a:rPr lang="en-GB" smtClean="0"/>
              <a:pPr>
                <a:defRPr/>
              </a:pPr>
              <a:t>‹#›</a:t>
            </a:fld>
            <a:endParaRPr lang="en-GB"/>
          </a:p>
        </p:txBody>
      </p:sp>
      <p:pic>
        <p:nvPicPr>
          <p:cNvPr id="12" name="Picture 11">
            <a:extLst>
              <a:ext uri="{FF2B5EF4-FFF2-40B4-BE49-F238E27FC236}">
                <a16:creationId xmlns:a16="http://schemas.microsoft.com/office/drawing/2014/main" id="{14019397-6BEB-4123-851E-8134DAED18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3" name="Straight Connector 12">
            <a:extLst>
              <a:ext uri="{FF2B5EF4-FFF2-40B4-BE49-F238E27FC236}">
                <a16:creationId xmlns:a16="http://schemas.microsoft.com/office/drawing/2014/main" id="{472AA690-7F50-480B-9083-5778D9E7183E}"/>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FC0DFE3-539A-45CA-829F-F4E5C885ABD7}"/>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410134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pPr>
              <a:defRPr/>
            </a:pPr>
            <a:fld id="{DBA58625-70F6-4676-AF48-30B5FD771AFC}" type="slidenum">
              <a:rPr lang="en-GB" smtClean="0"/>
              <a:pPr>
                <a:defRPr/>
              </a:pPr>
              <a:t>‹#›</a:t>
            </a:fld>
            <a:endParaRPr lang="en-GB"/>
          </a:p>
        </p:txBody>
      </p:sp>
      <p:pic>
        <p:nvPicPr>
          <p:cNvPr id="8" name="Picture 7">
            <a:extLst>
              <a:ext uri="{FF2B5EF4-FFF2-40B4-BE49-F238E27FC236}">
                <a16:creationId xmlns:a16="http://schemas.microsoft.com/office/drawing/2014/main" id="{0A45C606-56AD-403E-915E-D9E9DBFD44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9" name="Straight Connector 8">
            <a:extLst>
              <a:ext uri="{FF2B5EF4-FFF2-40B4-BE49-F238E27FC236}">
                <a16:creationId xmlns:a16="http://schemas.microsoft.com/office/drawing/2014/main" id="{5BD22727-3505-48A6-82D9-3C0292A9DB11}"/>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5F30FB-4B29-4451-9211-230D9DD6D07D}"/>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9027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40D9716-AC31-4A9A-BF11-261B363E1AA1}" type="slidenum">
              <a:rPr lang="en-GB" smtClean="0"/>
              <a:pPr>
                <a:defRPr/>
              </a:pPr>
              <a:t>‹#›</a:t>
            </a:fld>
            <a:endParaRPr lang="en-GB"/>
          </a:p>
        </p:txBody>
      </p:sp>
      <p:pic>
        <p:nvPicPr>
          <p:cNvPr id="7" name="Picture 6">
            <a:extLst>
              <a:ext uri="{FF2B5EF4-FFF2-40B4-BE49-F238E27FC236}">
                <a16:creationId xmlns:a16="http://schemas.microsoft.com/office/drawing/2014/main" id="{58ECF997-775C-4975-BF45-C173A32DE9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8" name="Straight Connector 7">
            <a:extLst>
              <a:ext uri="{FF2B5EF4-FFF2-40B4-BE49-F238E27FC236}">
                <a16:creationId xmlns:a16="http://schemas.microsoft.com/office/drawing/2014/main" id="{D1F8E033-79BD-432F-A967-43EF5F92C0AC}"/>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3DF358E-6032-4BD0-9C2E-105170657B59}"/>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48032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62102C08-FB45-4FFB-BEB2-F29104BA30F2}" type="slidenum">
              <a:rPr lang="en-GB" smtClean="0"/>
              <a:pPr>
                <a:defRPr/>
              </a:pPr>
              <a:t>‹#›</a:t>
            </a:fld>
            <a:endParaRPr lang="en-GB"/>
          </a:p>
        </p:txBody>
      </p:sp>
      <p:pic>
        <p:nvPicPr>
          <p:cNvPr id="10" name="Picture 9">
            <a:extLst>
              <a:ext uri="{FF2B5EF4-FFF2-40B4-BE49-F238E27FC236}">
                <a16:creationId xmlns:a16="http://schemas.microsoft.com/office/drawing/2014/main" id="{63C52C95-2589-4C86-ACDB-19CC3298A3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1" name="Straight Connector 10">
            <a:extLst>
              <a:ext uri="{FF2B5EF4-FFF2-40B4-BE49-F238E27FC236}">
                <a16:creationId xmlns:a16="http://schemas.microsoft.com/office/drawing/2014/main" id="{7775A41F-935F-457E-A8C7-3ED7EC4A65F3}"/>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20A1DB2-874B-40DE-B73D-0D7137B41F40}"/>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366430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95406583-F3F6-49F1-B30C-AC8F32F17391}" type="slidenum">
              <a:rPr lang="en-GB" smtClean="0"/>
              <a:pPr>
                <a:defRPr/>
              </a:pPr>
              <a:t>‹#›</a:t>
            </a:fld>
            <a:endParaRPr lang="en-GB"/>
          </a:p>
        </p:txBody>
      </p:sp>
      <p:pic>
        <p:nvPicPr>
          <p:cNvPr id="10" name="Picture 9">
            <a:extLst>
              <a:ext uri="{FF2B5EF4-FFF2-40B4-BE49-F238E27FC236}">
                <a16:creationId xmlns:a16="http://schemas.microsoft.com/office/drawing/2014/main" id="{6396EAAE-4E61-4D49-BF2B-958F4D4676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98881" y="6265409"/>
            <a:ext cx="1748973" cy="551252"/>
          </a:xfrm>
          <a:prstGeom prst="rect">
            <a:avLst/>
          </a:prstGeom>
        </p:spPr>
      </p:pic>
      <p:cxnSp>
        <p:nvCxnSpPr>
          <p:cNvPr id="11" name="Straight Connector 10">
            <a:extLst>
              <a:ext uri="{FF2B5EF4-FFF2-40B4-BE49-F238E27FC236}">
                <a16:creationId xmlns:a16="http://schemas.microsoft.com/office/drawing/2014/main" id="{6803A1F7-1660-472C-855A-7DEF8A517469}"/>
              </a:ext>
            </a:extLst>
          </p:cNvPr>
          <p:cNvCxnSpPr>
            <a:cxnSpLocks/>
          </p:cNvCxnSpPr>
          <p:nvPr userDrawn="1"/>
        </p:nvCxnSpPr>
        <p:spPr>
          <a:xfrm flipH="1">
            <a:off x="1" y="6215851"/>
            <a:ext cx="1219199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1AA5FA-80CA-4C4C-9AB9-D8C0926ED4E3}"/>
              </a:ext>
            </a:extLst>
          </p:cNvPr>
          <p:cNvSpPr txBox="1"/>
          <p:nvPr userDrawn="1"/>
        </p:nvSpPr>
        <p:spPr>
          <a:xfrm>
            <a:off x="744146" y="6308079"/>
            <a:ext cx="3143596" cy="461665"/>
          </a:xfrm>
          <a:prstGeom prst="rect">
            <a:avLst/>
          </a:prstGeom>
          <a:noFill/>
        </p:spPr>
        <p:txBody>
          <a:bodyPr wrap="square" rtlCol="0">
            <a:spAutoFit/>
          </a:bodyPr>
          <a:lstStyle/>
          <a:p>
            <a:pPr algn="l"/>
            <a:r>
              <a:rPr lang="en-GB" sz="1200" dirty="0">
                <a:solidFill>
                  <a:srgbClr val="00B0F0"/>
                </a:solidFill>
                <a:latin typeface="Bliss" panose="02000506030000020004" pitchFamily="50" charset="0"/>
              </a:rPr>
              <a:t>t. </a:t>
            </a:r>
            <a:r>
              <a:rPr lang="en-GB" sz="1200" dirty="0">
                <a:solidFill>
                  <a:schemeClr val="tx1">
                    <a:lumMod val="50000"/>
                    <a:lumOff val="50000"/>
                  </a:schemeClr>
                </a:solidFill>
                <a:latin typeface="Bliss" panose="02000506030000020004" pitchFamily="50" charset="0"/>
              </a:rPr>
              <a:t>020 7404 1313</a:t>
            </a:r>
          </a:p>
          <a:p>
            <a:pPr algn="l"/>
            <a:r>
              <a:rPr lang="en-GB" sz="1200" dirty="0">
                <a:solidFill>
                  <a:srgbClr val="78B823"/>
                </a:solidFill>
                <a:latin typeface="Bliss" panose="02000506030000020004" pitchFamily="50" charset="0"/>
              </a:rPr>
              <a:t>w. </a:t>
            </a:r>
            <a:r>
              <a:rPr lang="en-GB" sz="1200" dirty="0">
                <a:solidFill>
                  <a:schemeClr val="tx1">
                    <a:lumMod val="50000"/>
                    <a:lumOff val="50000"/>
                  </a:schemeClr>
                </a:solidFill>
                <a:latin typeface="Bliss" panose="02000506030000020004" pitchFamily="50" charset="0"/>
              </a:rPr>
              <a:t>www.doughtystreet.co.uk</a:t>
            </a:r>
          </a:p>
        </p:txBody>
      </p:sp>
    </p:spTree>
    <p:extLst>
      <p:ext uri="{BB962C8B-B14F-4D97-AF65-F5344CB8AC3E}">
        <p14:creationId xmlns:p14="http://schemas.microsoft.com/office/powerpoint/2010/main" val="4288224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FE539DA0-74CC-4F32-99C7-A08370875D24}" type="datetime1">
              <a:rPr lang="en-GB" smtClean="0"/>
              <a:t>20/10/2021</a:t>
            </a:fld>
            <a:endParaRPr lang="en-GB"/>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03DB545-F5A2-4038-BF06-E94CA0546047}" type="slidenum">
              <a:rPr lang="en-GB" smtClean="0"/>
              <a:pPr/>
              <a:t>‹#›</a:t>
            </a:fld>
            <a:endParaRPr lang="en-GB"/>
          </a:p>
        </p:txBody>
      </p:sp>
    </p:spTree>
    <p:extLst>
      <p:ext uri="{BB962C8B-B14F-4D97-AF65-F5344CB8AC3E}">
        <p14:creationId xmlns:p14="http://schemas.microsoft.com/office/powerpoint/2010/main" val="1069397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41B72-2D10-4AE1-BA82-324BF5BF7A9A}"/>
              </a:ext>
            </a:extLst>
          </p:cNvPr>
          <p:cNvSpPr>
            <a:spLocks noGrp="1"/>
          </p:cNvSpPr>
          <p:nvPr>
            <p:ph type="ctrTitle"/>
          </p:nvPr>
        </p:nvSpPr>
        <p:spPr>
          <a:xfrm>
            <a:off x="4098925" y="4867275"/>
            <a:ext cx="7894638" cy="1360488"/>
          </a:xfrm>
        </p:spPr>
        <p:txBody>
          <a:bodyPr/>
          <a:lstStyle/>
          <a:p>
            <a:pPr algn="ctr" defTabSz="1219170" fontAlgn="auto">
              <a:spcAft>
                <a:spcPts val="0"/>
              </a:spcAft>
              <a:defRPr/>
            </a:pPr>
            <a:r>
              <a:rPr lang="en-US" sz="2667" b="1" dirty="0">
                <a:solidFill>
                  <a:srgbClr val="D22A2D"/>
                </a:solidFill>
                <a:latin typeface="Open Sans" panose="020B0606030504020204" pitchFamily="34" charset="0"/>
                <a:ea typeface="Open Sans" panose="020B0606030504020204" pitchFamily="34" charset="0"/>
                <a:cs typeface="Open Sans" panose="020B0606030504020204" pitchFamily="34" charset="0"/>
              </a:rPr>
              <a:t>Disability Discrimination</a:t>
            </a:r>
            <a:br>
              <a:rPr lang="en-US" sz="2667" b="1" dirty="0">
                <a:solidFill>
                  <a:srgbClr val="D22A2D"/>
                </a:solidFill>
                <a:latin typeface="Open Sans" panose="020B0606030504020204" pitchFamily="34" charset="0"/>
                <a:ea typeface="Open Sans" panose="020B0606030504020204" pitchFamily="34" charset="0"/>
                <a:cs typeface="Open Sans" panose="020B0606030504020204" pitchFamily="34" charset="0"/>
              </a:rPr>
            </a:br>
            <a:br>
              <a:rPr lang="en-US" sz="2667" b="1" dirty="0">
                <a:solidFill>
                  <a:srgbClr val="D22A2D"/>
                </a:solidFill>
                <a:latin typeface="Open Sans" panose="020B0606030504020204" pitchFamily="34" charset="0"/>
                <a:ea typeface="Open Sans" panose="020B0606030504020204" pitchFamily="34" charset="0"/>
                <a:cs typeface="Open Sans" panose="020B0606030504020204" pitchFamily="34" charset="0"/>
              </a:rPr>
            </a:br>
            <a:r>
              <a:rPr lang="en-US" sz="2000" dirty="0">
                <a:solidFill>
                  <a:srgbClr val="D22A2D"/>
                </a:solidFill>
                <a:latin typeface="Open Sans" panose="020B0606030504020204" pitchFamily="34" charset="0"/>
                <a:ea typeface="Open Sans" panose="020B0606030504020204" pitchFamily="34" charset="0"/>
                <a:cs typeface="Open Sans" panose="020B0606030504020204" pitchFamily="34" charset="0"/>
              </a:rPr>
              <a:t>Amber Shaw and Alice Irving</a:t>
            </a:r>
            <a:endParaRPr lang="en-US" sz="20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3AC18AAE-F923-402B-BB68-1235188A488E}"/>
              </a:ext>
            </a:extLst>
          </p:cNvPr>
          <p:cNvSpPr/>
          <p:nvPr/>
        </p:nvSpPr>
        <p:spPr>
          <a:xfrm>
            <a:off x="10972800" y="6388100"/>
            <a:ext cx="355600" cy="330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012" name="Picture 5">
            <a:extLst>
              <a:ext uri="{FF2B5EF4-FFF2-40B4-BE49-F238E27FC236}">
                <a16:creationId xmlns:a16="http://schemas.microsoft.com/office/drawing/2014/main" id="{5A2FBF9A-8355-46DA-B1B9-A9EF3FCBE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243638"/>
            <a:ext cx="417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9BE0019-8A17-4AB5-A4A1-B65789266728}"/>
              </a:ext>
            </a:extLst>
          </p:cNvPr>
          <p:cNvSpPr txBox="1"/>
          <p:nvPr/>
        </p:nvSpPr>
        <p:spPr>
          <a:xfrm>
            <a:off x="692790" y="6245225"/>
            <a:ext cx="6337300" cy="297454"/>
          </a:xfrm>
          <a:prstGeom prst="rect">
            <a:avLst/>
          </a:prstGeom>
          <a:noFill/>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333" b="0" i="0" u="none" strike="noStrike" kern="1200" cap="none" spc="0" normalizeH="0" baseline="0" noProof="0" dirty="0">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en-GB" sz="1333" b="0" i="0" u="none" strike="noStrike" kern="1200" cap="none" spc="0" normalizeH="0" baseline="0" noProof="0" dirty="0" err="1">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rPr>
              <a:t>DoughtyStPublic</a:t>
            </a:r>
            <a:r>
              <a:rPr kumimoji="0" lang="en-GB" sz="1333" b="0" i="0" u="none" strike="noStrike" kern="1200" cap="none" spc="0" normalizeH="0" baseline="0" noProof="0" dirty="0">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333" b="0" i="0" u="none" strike="noStrike" kern="1200" cap="none" spc="0" normalizeH="0" baseline="0" noProof="0" dirty="0" err="1">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rPr>
              <a:t>DoughtyStHSW</a:t>
            </a:r>
            <a:r>
              <a:rPr kumimoji="0" lang="en-GB" sz="1333" b="0" i="0" u="none" strike="noStrike" kern="1200" cap="none" spc="0" normalizeH="0" baseline="0" noProof="0" dirty="0">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GB" sz="1333" b="0" i="0" u="none" strike="noStrike" kern="1200" cap="none" spc="0" normalizeH="0" baseline="0" noProof="0" dirty="0" err="1">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rPr>
              <a:t>AliceLIrving</a:t>
            </a:r>
            <a:endParaRPr kumimoji="0" lang="en-GB" sz="1333" b="0" i="0" u="none" strike="noStrike" kern="1200" cap="none" spc="0" normalizeH="0" baseline="0" noProof="0" dirty="0">
              <a:ln>
                <a:noFill/>
              </a:ln>
              <a:solidFill>
                <a:srgbClr val="D22A2D"/>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3015" name="Picture 1">
            <a:extLst>
              <a:ext uri="{FF2B5EF4-FFF2-40B4-BE49-F238E27FC236}">
                <a16:creationId xmlns:a16="http://schemas.microsoft.com/office/drawing/2014/main" id="{16AA0956-1589-4794-8A82-EFD684186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8491"/>
          <a:stretch>
            <a:fillRect/>
          </a:stretch>
        </p:blipFill>
        <p:spPr bwMode="auto">
          <a:xfrm>
            <a:off x="15875" y="0"/>
            <a:ext cx="1217612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8">
            <a:extLst>
              <a:ext uri="{FF2B5EF4-FFF2-40B4-BE49-F238E27FC236}">
                <a16:creationId xmlns:a16="http://schemas.microsoft.com/office/drawing/2014/main" id="{1123CE25-C785-4554-BE84-8D55A7DB4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4859338"/>
            <a:ext cx="41163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99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AB5C-3472-7D43-9069-D127F1CFD7B0}"/>
              </a:ext>
            </a:extLst>
          </p:cNvPr>
          <p:cNvSpPr>
            <a:spLocks noGrp="1"/>
          </p:cNvSpPr>
          <p:nvPr>
            <p:ph type="title"/>
          </p:nvPr>
        </p:nvSpPr>
        <p:spPr/>
        <p:txBody>
          <a:bodyPr>
            <a:normAutofit/>
          </a:bodyPr>
          <a:lstStyle/>
          <a:p>
            <a:pPr algn="l"/>
            <a:r>
              <a:rPr lang="en-US" sz="4000" b="1" dirty="0">
                <a:solidFill>
                  <a:srgbClr val="C00000"/>
                </a:solidFill>
              </a:rPr>
              <a:t>Disability and education: basic legal framework</a:t>
            </a:r>
          </a:p>
        </p:txBody>
      </p:sp>
      <p:sp>
        <p:nvSpPr>
          <p:cNvPr id="3" name="Content Placeholder 2">
            <a:extLst>
              <a:ext uri="{FF2B5EF4-FFF2-40B4-BE49-F238E27FC236}">
                <a16:creationId xmlns:a16="http://schemas.microsoft.com/office/drawing/2014/main" id="{62F63327-1B42-B14A-B6F6-1215D4C1D2FA}"/>
              </a:ext>
            </a:extLst>
          </p:cNvPr>
          <p:cNvSpPr>
            <a:spLocks noGrp="1"/>
          </p:cNvSpPr>
          <p:nvPr>
            <p:ph idx="1"/>
          </p:nvPr>
        </p:nvSpPr>
        <p:spPr/>
        <p:txBody>
          <a:bodyPr>
            <a:normAutofit/>
          </a:bodyPr>
          <a:lstStyle/>
          <a:p>
            <a:r>
              <a:rPr lang="en-US" sz="2300" dirty="0"/>
              <a:t>For children with special educational needs (SEND) may be issued an “Education, Health and Care Plan” (EHCP).</a:t>
            </a:r>
          </a:p>
          <a:p>
            <a:r>
              <a:rPr lang="en-US" sz="2300" dirty="0"/>
              <a:t>EHCP regime is set out in the Children and Families Act 2014.</a:t>
            </a:r>
          </a:p>
          <a:p>
            <a:r>
              <a:rPr lang="en-US" sz="2300" dirty="0"/>
              <a:t>An EHCP will include:</a:t>
            </a:r>
          </a:p>
          <a:p>
            <a:pPr lvl="1"/>
            <a:r>
              <a:rPr lang="en-US" sz="1770" dirty="0"/>
              <a:t>A description of the child or young person’s needs.</a:t>
            </a:r>
          </a:p>
          <a:p>
            <a:pPr lvl="1"/>
            <a:r>
              <a:rPr lang="en-US" sz="1770" dirty="0"/>
              <a:t>Details of the provision the child or young person requires to meet those needs.</a:t>
            </a:r>
          </a:p>
          <a:p>
            <a:pPr lvl="1"/>
            <a:r>
              <a:rPr lang="en-US" sz="1770" dirty="0"/>
              <a:t>The name of the educational placement, or a type of placement.</a:t>
            </a:r>
          </a:p>
          <a:p>
            <a:r>
              <a:rPr lang="en-US" sz="2300" dirty="0"/>
              <a:t>Local authorities are required by law to secure the provision set out in an EHCP.</a:t>
            </a:r>
          </a:p>
          <a:p>
            <a:r>
              <a:rPr lang="en-US" sz="2300" dirty="0"/>
              <a:t>Local authorities are required by law to review EHCPs annually, and to do so within certain timeframes.</a:t>
            </a:r>
          </a:p>
          <a:p>
            <a:pPr marL="742950" indent="-742950">
              <a:buAutoNum type="arabicPeriod"/>
            </a:pPr>
            <a:endParaRPr lang="en-US" i="1" dirty="0"/>
          </a:p>
        </p:txBody>
      </p:sp>
      <p:sp>
        <p:nvSpPr>
          <p:cNvPr id="4" name="Footer Placeholder 3">
            <a:extLst>
              <a:ext uri="{FF2B5EF4-FFF2-40B4-BE49-F238E27FC236}">
                <a16:creationId xmlns:a16="http://schemas.microsoft.com/office/drawing/2014/main" id="{13FBE3EA-73E4-D344-9848-2187549D25AF}"/>
              </a:ext>
            </a:extLst>
          </p:cNvPr>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www.doughtystreet.co.uk | 020 7404 1313 | enquiries@doughtystreet.co.uk</a:t>
            </a:r>
          </a:p>
        </p:txBody>
      </p:sp>
    </p:spTree>
    <p:extLst>
      <p:ext uri="{BB962C8B-B14F-4D97-AF65-F5344CB8AC3E}">
        <p14:creationId xmlns:p14="http://schemas.microsoft.com/office/powerpoint/2010/main" val="221384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AB5C-3472-7D43-9069-D127F1CFD7B0}"/>
              </a:ext>
            </a:extLst>
          </p:cNvPr>
          <p:cNvSpPr>
            <a:spLocks noGrp="1"/>
          </p:cNvSpPr>
          <p:nvPr>
            <p:ph type="title"/>
          </p:nvPr>
        </p:nvSpPr>
        <p:spPr/>
        <p:txBody>
          <a:bodyPr>
            <a:normAutofit/>
          </a:bodyPr>
          <a:lstStyle/>
          <a:p>
            <a:pPr algn="l"/>
            <a:r>
              <a:rPr lang="en-US" sz="4000" b="1" dirty="0">
                <a:solidFill>
                  <a:srgbClr val="C00000"/>
                </a:solidFill>
              </a:rPr>
              <a:t>Disability and education: on the ground</a:t>
            </a:r>
          </a:p>
        </p:txBody>
      </p:sp>
      <p:sp>
        <p:nvSpPr>
          <p:cNvPr id="3" name="Content Placeholder 2">
            <a:extLst>
              <a:ext uri="{FF2B5EF4-FFF2-40B4-BE49-F238E27FC236}">
                <a16:creationId xmlns:a16="http://schemas.microsoft.com/office/drawing/2014/main" id="{62F63327-1B42-B14A-B6F6-1215D4C1D2FA}"/>
              </a:ext>
            </a:extLst>
          </p:cNvPr>
          <p:cNvSpPr>
            <a:spLocks noGrp="1"/>
          </p:cNvSpPr>
          <p:nvPr>
            <p:ph idx="1"/>
          </p:nvPr>
        </p:nvSpPr>
        <p:spPr/>
        <p:txBody>
          <a:bodyPr>
            <a:normAutofit/>
          </a:bodyPr>
          <a:lstStyle/>
          <a:p>
            <a:pPr marL="0" indent="0">
              <a:buNone/>
            </a:pPr>
            <a:endParaRPr lang="en-US" sz="1000" b="1" dirty="0"/>
          </a:p>
          <a:p>
            <a:r>
              <a:rPr lang="en-US" sz="2300" dirty="0"/>
              <a:t>Before the pandemic:</a:t>
            </a:r>
          </a:p>
          <a:p>
            <a:pPr lvl="1"/>
            <a:r>
              <a:rPr lang="en-US" sz="1766" dirty="0"/>
              <a:t>Ombudsman upheld 87% of complaints relating to SEND in 2018. Investigations suggest a “system in crisis”.</a:t>
            </a:r>
          </a:p>
          <a:p>
            <a:pPr lvl="1"/>
            <a:r>
              <a:rPr lang="en-US" sz="1766" dirty="0"/>
              <a:t>OFSTED and CQC inspection of local authorities confirm systemic failings in meeting SEND legal duties.</a:t>
            </a:r>
          </a:p>
          <a:p>
            <a:pPr lvl="1"/>
            <a:r>
              <a:rPr lang="en-US" sz="1766" dirty="0"/>
              <a:t>Select Committee report (2019) finds “system of unmeet need and strain”.</a:t>
            </a:r>
          </a:p>
          <a:p>
            <a:endParaRPr lang="en-US" sz="1000" dirty="0"/>
          </a:p>
          <a:p>
            <a:r>
              <a:rPr lang="en-US" sz="2300" dirty="0"/>
              <a:t>During the pandemic :</a:t>
            </a:r>
          </a:p>
          <a:p>
            <a:pPr lvl="1"/>
            <a:r>
              <a:rPr lang="en-US" sz="1766" dirty="0"/>
              <a:t>Downgrading of core duties owed to children with SEND who have Education Health and Care Plans.</a:t>
            </a:r>
          </a:p>
          <a:p>
            <a:pPr lvl="1"/>
            <a:r>
              <a:rPr lang="en-US" sz="1766" dirty="0"/>
              <a:t>Reports of significant gaps in provision. Some students not allowed to attend school.</a:t>
            </a:r>
          </a:p>
          <a:p>
            <a:pPr lvl="1"/>
            <a:r>
              <a:rPr lang="en-US" sz="1766" dirty="0"/>
              <a:t>Problems are ongoing. </a:t>
            </a:r>
          </a:p>
          <a:p>
            <a:pPr lvl="1"/>
            <a:r>
              <a:rPr lang="en-US" sz="1766" dirty="0"/>
              <a:t>Even where provision is back in place, withdrawal for a period has had serious consequences.</a:t>
            </a:r>
          </a:p>
          <a:p>
            <a:pPr marL="742950" indent="-742950">
              <a:buAutoNum type="arabicPeriod"/>
            </a:pPr>
            <a:endParaRPr lang="en-US" i="1" dirty="0"/>
          </a:p>
        </p:txBody>
      </p:sp>
      <p:sp>
        <p:nvSpPr>
          <p:cNvPr id="4" name="Footer Placeholder 3">
            <a:extLst>
              <a:ext uri="{FF2B5EF4-FFF2-40B4-BE49-F238E27FC236}">
                <a16:creationId xmlns:a16="http://schemas.microsoft.com/office/drawing/2014/main" id="{13FBE3EA-73E4-D344-9848-2187549D25AF}"/>
              </a:ext>
            </a:extLst>
          </p:cNvPr>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www.doughtystreet.co.uk | 020 7404 1313 | enquiries@doughtystreet.co.uk</a:t>
            </a:r>
          </a:p>
        </p:txBody>
      </p:sp>
    </p:spTree>
    <p:extLst>
      <p:ext uri="{BB962C8B-B14F-4D97-AF65-F5344CB8AC3E}">
        <p14:creationId xmlns:p14="http://schemas.microsoft.com/office/powerpoint/2010/main" val="395747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AB5C-3472-7D43-9069-D127F1CFD7B0}"/>
              </a:ext>
            </a:extLst>
          </p:cNvPr>
          <p:cNvSpPr>
            <a:spLocks noGrp="1"/>
          </p:cNvSpPr>
          <p:nvPr>
            <p:ph type="title"/>
          </p:nvPr>
        </p:nvSpPr>
        <p:spPr/>
        <p:txBody>
          <a:bodyPr>
            <a:normAutofit/>
          </a:bodyPr>
          <a:lstStyle/>
          <a:p>
            <a:pPr algn="l"/>
            <a:r>
              <a:rPr lang="en-US" sz="4000" b="1" dirty="0">
                <a:solidFill>
                  <a:srgbClr val="C00000"/>
                </a:solidFill>
              </a:rPr>
              <a:t>Disability and education: legal challenges</a:t>
            </a:r>
          </a:p>
        </p:txBody>
      </p:sp>
      <p:sp>
        <p:nvSpPr>
          <p:cNvPr id="3" name="Content Placeholder 2">
            <a:extLst>
              <a:ext uri="{FF2B5EF4-FFF2-40B4-BE49-F238E27FC236}">
                <a16:creationId xmlns:a16="http://schemas.microsoft.com/office/drawing/2014/main" id="{62F63327-1B42-B14A-B6F6-1215D4C1D2FA}"/>
              </a:ext>
            </a:extLst>
          </p:cNvPr>
          <p:cNvSpPr>
            <a:spLocks noGrp="1"/>
          </p:cNvSpPr>
          <p:nvPr>
            <p:ph idx="1"/>
          </p:nvPr>
        </p:nvSpPr>
        <p:spPr/>
        <p:txBody>
          <a:bodyPr>
            <a:normAutofit lnSpcReduction="10000"/>
          </a:bodyPr>
          <a:lstStyle/>
          <a:p>
            <a:pPr marL="0" indent="0">
              <a:buNone/>
            </a:pPr>
            <a:r>
              <a:rPr lang="en-US" sz="2300" b="1" dirty="0"/>
              <a:t>At national level:</a:t>
            </a:r>
          </a:p>
          <a:p>
            <a:r>
              <a:rPr lang="en-US" sz="2300" dirty="0"/>
              <a:t>Judicial review challenges to law changes and/or policies</a:t>
            </a:r>
          </a:p>
          <a:p>
            <a:r>
              <a:rPr lang="en-US" sz="2300" dirty="0"/>
              <a:t>Example: </a:t>
            </a:r>
            <a:r>
              <a:rPr lang="en-US" sz="2300" i="1" dirty="0"/>
              <a:t>R (Shaw) v Secretary of State for Education </a:t>
            </a:r>
            <a:r>
              <a:rPr lang="en-US" sz="2300" dirty="0"/>
              <a:t>[2020] EWHC 2216 (Admin)</a:t>
            </a:r>
          </a:p>
          <a:p>
            <a:r>
              <a:rPr lang="en-US" sz="2300" dirty="0"/>
              <a:t>Example: Quarantine guidance</a:t>
            </a:r>
            <a:endParaRPr lang="en-US" sz="1100" dirty="0"/>
          </a:p>
          <a:p>
            <a:pPr marL="0" indent="0">
              <a:buNone/>
            </a:pPr>
            <a:endParaRPr lang="en-US" sz="1000" b="1" i="1" dirty="0"/>
          </a:p>
          <a:p>
            <a:pPr marL="0" indent="0">
              <a:buNone/>
            </a:pPr>
            <a:r>
              <a:rPr lang="en-US" sz="2300" b="1" dirty="0"/>
              <a:t>At an individual level</a:t>
            </a:r>
          </a:p>
          <a:p>
            <a:r>
              <a:rPr lang="en-US" sz="2300" dirty="0"/>
              <a:t>EHCP appeals to First-tier Tribunal</a:t>
            </a:r>
          </a:p>
          <a:p>
            <a:r>
              <a:rPr lang="en-US" sz="2300" dirty="0"/>
              <a:t>Judicial review challenges of failure to comply with legal duties</a:t>
            </a:r>
          </a:p>
          <a:p>
            <a:r>
              <a:rPr lang="en-US" sz="2300" dirty="0"/>
              <a:t>Human rights challenges </a:t>
            </a:r>
          </a:p>
          <a:p>
            <a:r>
              <a:rPr lang="en-US" sz="2300" dirty="0"/>
              <a:t>Equality Act 2010 challenges</a:t>
            </a:r>
          </a:p>
          <a:p>
            <a:r>
              <a:rPr lang="en-US" sz="2300" dirty="0"/>
              <a:t>Example: challenge to school’s segregation of disabled young person from peers in response to the pandemic.</a:t>
            </a:r>
          </a:p>
        </p:txBody>
      </p:sp>
      <p:sp>
        <p:nvSpPr>
          <p:cNvPr id="4" name="Footer Placeholder 3">
            <a:extLst>
              <a:ext uri="{FF2B5EF4-FFF2-40B4-BE49-F238E27FC236}">
                <a16:creationId xmlns:a16="http://schemas.microsoft.com/office/drawing/2014/main" id="{13FBE3EA-73E4-D344-9848-2187549D25AF}"/>
              </a:ext>
            </a:extLst>
          </p:cNvPr>
          <p:cNvSpPr>
            <a:spLocks noGrp="1"/>
          </p:cNvSpPr>
          <p:nvPr>
            <p:ph type="ftr" sz="quarter" idx="11"/>
          </p:nvPr>
        </p:nvSpPr>
        <p:spPr>
          <a:xfrm>
            <a:off x="4165600" y="6356350"/>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www.doughtystreet.co.uk | 020 7404 1313 | enquiries@doughtystreet.co.uk</a:t>
            </a:r>
          </a:p>
        </p:txBody>
      </p:sp>
    </p:spTree>
    <p:extLst>
      <p:ext uri="{BB962C8B-B14F-4D97-AF65-F5344CB8AC3E}">
        <p14:creationId xmlns:p14="http://schemas.microsoft.com/office/powerpoint/2010/main" val="147427955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452</Words>
  <Application>Microsoft Macintosh PowerPoint</Application>
  <PresentationFormat>Widescreen</PresentationFormat>
  <Paragraphs>41</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Bliss</vt:lpstr>
      <vt:lpstr>Calibri</vt:lpstr>
      <vt:lpstr>Open Sans</vt:lpstr>
      <vt:lpstr>1_Office Theme</vt:lpstr>
      <vt:lpstr>Disability Discrimination  Amber Shaw and Alice Irving</vt:lpstr>
      <vt:lpstr>Disability and education: basic legal framework</vt:lpstr>
      <vt:lpstr>Disability and education: on the ground</vt:lpstr>
      <vt:lpstr>Disability and education: legal 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 Sub-Title If Necessary</dc:title>
  <dc:creator>Maurice Macsweeney</dc:creator>
  <cp:lastModifiedBy>Alice Irving</cp:lastModifiedBy>
  <cp:revision>20</cp:revision>
  <dcterms:created xsi:type="dcterms:W3CDTF">2019-04-11T10:23:31Z</dcterms:created>
  <dcterms:modified xsi:type="dcterms:W3CDTF">2021-10-20T16:31:58Z</dcterms:modified>
</cp:coreProperties>
</file>