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256" r:id="rId2"/>
    <p:sldId id="263" r:id="rId3"/>
    <p:sldId id="324" r:id="rId4"/>
    <p:sldId id="323" r:id="rId5"/>
    <p:sldId id="338" r:id="rId6"/>
    <p:sldId id="333" r:id="rId7"/>
    <p:sldId id="332" r:id="rId8"/>
    <p:sldId id="334" r:id="rId9"/>
    <p:sldId id="335" r:id="rId10"/>
    <p:sldId id="337" r:id="rId11"/>
    <p:sldId id="336" r:id="rId12"/>
    <p:sldId id="339" r:id="rId13"/>
    <p:sldId id="340" r:id="rId14"/>
    <p:sldId id="341" r:id="rId15"/>
    <p:sldId id="342" r:id="rId16"/>
    <p:sldId id="343" r:id="rId17"/>
    <p:sldId id="344" r:id="rId18"/>
    <p:sldId id="328" r:id="rId19"/>
    <p:sldId id="330" r:id="rId20"/>
    <p:sldId id="331" r:id="rId21"/>
    <p:sldId id="327" r:id="rId22"/>
    <p:sldId id="291" r:id="rId23"/>
  </p:sldIdLst>
  <p:sldSz cx="9144000" cy="5143500" type="screen16x9"/>
  <p:notesSz cx="6858000" cy="9144000"/>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476B98"/>
    <a:srgbClr val="8FB0C2"/>
    <a:srgbClr val="5F5E5E"/>
    <a:srgbClr val="E1BF4F"/>
    <a:srgbClr val="C5D9E4"/>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p:restoredTop sz="94534"/>
  </p:normalViewPr>
  <p:slideViewPr>
    <p:cSldViewPr snapToGrid="0" snapToObjects="1">
      <p:cViewPr varScale="1">
        <p:scale>
          <a:sx n="83" d="100"/>
          <a:sy n="83" d="100"/>
        </p:scale>
        <p:origin x="776" y="52"/>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C9126-91B4-9349-AB53-92A937C820E3}" type="datetimeFigureOut">
              <a:rPr lang="en-US" smtClean="0"/>
              <a:t>10/19/2021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124-436D-394E-A7EC-B637D995F67B}"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a:p>
        </p:txBody>
      </p:sp>
    </p:spTree>
    <p:extLst>
      <p:ext uri="{BB962C8B-B14F-4D97-AF65-F5344CB8AC3E}">
        <p14:creationId xmlns:p14="http://schemas.microsoft.com/office/powerpoint/2010/main" val="1198516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4956" y="3889184"/>
            <a:ext cx="916129" cy="547941"/>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42549" y="3852556"/>
            <a:ext cx="414721" cy="614871"/>
          </a:xfrm>
          <a:prstGeom prst="rect">
            <a:avLst/>
          </a:prstGeom>
        </p:spPr>
      </p:pic>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7358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1185" y="373508"/>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Arial" panose="020B0604020202020204" pitchFamily="34"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endParaRPr lang="en-US" dirty="0"/>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7267494"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rPr>
              <a:t>@gardencourtlaw</a:t>
            </a:r>
            <a:endParaRPr lang="en-GB" sz="1200" dirty="0">
              <a:solidFill>
                <a:srgbClr val="1E416C"/>
              </a:solidFill>
              <a:latin typeface="Georgia" panose="02040502050405020303" pitchFamily="18" charset="0"/>
              <a:ea typeface="Adria Slab" panose="00000500000000000000" pitchFamily="50" charset="0"/>
            </a:endParaRPr>
          </a:p>
        </p:txBody>
      </p:sp>
      <p:sp>
        <p:nvSpPr>
          <p:cNvPr id="4" name="TextBox 3"/>
          <p:cNvSpPr txBox="1"/>
          <p:nvPr userDrawn="1"/>
        </p:nvSpPr>
        <p:spPr>
          <a:xfrm>
            <a:off x="1402492" y="1507524"/>
            <a:ext cx="5053913" cy="2335427"/>
          </a:xfrm>
          <a:prstGeom prst="rect">
            <a:avLst/>
          </a:prstGeom>
          <a:noFill/>
        </p:spPr>
        <p:txBody>
          <a:bodyPr wrap="square" rtlCol="0">
            <a:spAutoFit/>
          </a:bodyPr>
          <a:lstStyle/>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58" y="4703505"/>
            <a:ext cx="1662468" cy="22321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3210" y="4738766"/>
            <a:ext cx="224284" cy="182468"/>
          </a:xfrm>
          <a:prstGeom prst="rect">
            <a:avLst/>
          </a:prstGeom>
        </p:spPr>
      </p:pic>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Georgia" panose="02040502050405020303" pitchFamily="18"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a:t>
            </a:r>
            <a:r>
              <a:rPr lang="fi-FI" dirty="0" err="1"/>
              <a:t>info@gclaw.co.uk</a:t>
            </a:r>
            <a:r>
              <a:rPr lang="fi-FI" dirty="0"/>
              <a:t>         @</a:t>
            </a:r>
            <a:r>
              <a:rPr lang="fi-FI" dirty="0" err="1"/>
              <a:t>gardencourtlaw</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2893100"/>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Indirect Discrimination–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s.19</a:t>
            </a: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“A cannot show it to be a proportionate means of achieving a legitimate aim.”</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16147621"/>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4185761"/>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Indirect discrimination –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s.19</a:t>
            </a: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r>
              <a:rPr lang="en-US" b="1" dirty="0">
                <a:solidFill>
                  <a:srgbClr val="1E416C"/>
                </a:solidFill>
                <a:latin typeface="Georgia" panose="02040502050405020303" pitchFamily="18" charset="0"/>
              </a:rPr>
              <a:t>Example:</a:t>
            </a:r>
            <a:endParaRPr lang="en-US"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Peak Lettings Co rents properties on behalf of landlords in London. They say that they “welcome prospective tenants of all kinds” but their website also says this:</a:t>
            </a:r>
          </a:p>
          <a:p>
            <a:pPr lvl="1" algn="just"/>
            <a:endParaRPr lang="en-US"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a:t>
            </a:r>
            <a:r>
              <a:rPr lang="en-US" b="1" dirty="0">
                <a:solidFill>
                  <a:srgbClr val="1E416C"/>
                </a:solidFill>
                <a:latin typeface="Georgia" panose="02040502050405020303" pitchFamily="18" charset="0"/>
              </a:rPr>
              <a:t>No DSS</a:t>
            </a:r>
            <a:r>
              <a:rPr lang="en-US" dirty="0">
                <a:solidFill>
                  <a:srgbClr val="1E416C"/>
                </a:solidFill>
                <a:latin typeface="Georgia" panose="02040502050405020303" pitchFamily="18" charset="0"/>
              </a:rPr>
              <a:t>: Unfortunately, we are unable to rent properties to people who rely on housing benefit and/or universal credit to pay their rent.”</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832899558"/>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3108543"/>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Harassment –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s.26</a:t>
            </a:r>
            <a:r>
              <a:rPr lang="en-US" dirty="0">
                <a:solidFill>
                  <a:srgbClr val="1E416C"/>
                </a:solidFill>
                <a:latin typeface="Georgia" panose="02040502050405020303" pitchFamily="18" charset="0"/>
              </a:rPr>
              <a:t> </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pic>
        <p:nvPicPr>
          <p:cNvPr id="5" name="Picture 4" descr="A picture containing text, sky, outdoor, sign&#10;&#10;Description automatically generated">
            <a:extLst>
              <a:ext uri="{FF2B5EF4-FFF2-40B4-BE49-F238E27FC236}">
                <a16:creationId xmlns:a16="http://schemas.microsoft.com/office/drawing/2014/main" id="{67554968-5794-45D8-B059-16693FCB0EEE}"/>
              </a:ext>
            </a:extLst>
          </p:cNvPr>
          <p:cNvPicPr>
            <a:picLocks noChangeAspect="1"/>
          </p:cNvPicPr>
          <p:nvPr/>
        </p:nvPicPr>
        <p:blipFill>
          <a:blip r:embed="rId2"/>
          <a:stretch>
            <a:fillRect/>
          </a:stretch>
        </p:blipFill>
        <p:spPr>
          <a:xfrm>
            <a:off x="2330502" y="2296864"/>
            <a:ext cx="3286146" cy="2187231"/>
          </a:xfrm>
          <a:prstGeom prst="rect">
            <a:avLst/>
          </a:prstGeom>
        </p:spPr>
      </p:pic>
    </p:spTree>
    <p:extLst>
      <p:ext uri="{BB962C8B-B14F-4D97-AF65-F5344CB8AC3E}">
        <p14:creationId xmlns:p14="http://schemas.microsoft.com/office/powerpoint/2010/main" val="4150358237"/>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3323987"/>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algn="just"/>
            <a:r>
              <a:rPr lang="en-US" dirty="0">
                <a:solidFill>
                  <a:srgbClr val="1E416C"/>
                </a:solidFill>
                <a:latin typeface="Georgia" panose="02040502050405020303" pitchFamily="18" charset="0"/>
              </a:rPr>
              <a:t> </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pic>
        <p:nvPicPr>
          <p:cNvPr id="6" name="Picture 5">
            <a:extLst>
              <a:ext uri="{FF2B5EF4-FFF2-40B4-BE49-F238E27FC236}">
                <a16:creationId xmlns:a16="http://schemas.microsoft.com/office/drawing/2014/main" id="{153CD582-033D-49DC-B937-AA41D162FFF8}"/>
              </a:ext>
            </a:extLst>
          </p:cNvPr>
          <p:cNvPicPr>
            <a:picLocks noChangeAspect="1"/>
          </p:cNvPicPr>
          <p:nvPr/>
        </p:nvPicPr>
        <p:blipFill>
          <a:blip r:embed="rId2"/>
          <a:stretch>
            <a:fillRect/>
          </a:stretch>
        </p:blipFill>
        <p:spPr>
          <a:xfrm>
            <a:off x="1077692" y="2023796"/>
            <a:ext cx="5386394" cy="2392208"/>
          </a:xfrm>
          <a:prstGeom prst="rect">
            <a:avLst/>
          </a:prstGeom>
        </p:spPr>
      </p:pic>
    </p:spTree>
    <p:extLst>
      <p:ext uri="{BB962C8B-B14F-4D97-AF65-F5344CB8AC3E}">
        <p14:creationId xmlns:p14="http://schemas.microsoft.com/office/powerpoint/2010/main" val="1159885219"/>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4401205"/>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Harassment –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s.26</a:t>
            </a:r>
            <a:r>
              <a:rPr lang="en-US" dirty="0">
                <a:solidFill>
                  <a:srgbClr val="1E416C"/>
                </a:solidFill>
                <a:latin typeface="Georgia" panose="02040502050405020303" pitchFamily="18" charset="0"/>
              </a:rPr>
              <a:t> </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r>
              <a:rPr lang="en-US" b="1" dirty="0">
                <a:solidFill>
                  <a:srgbClr val="1E416C"/>
                </a:solidFill>
                <a:latin typeface="Georgia" panose="02040502050405020303" pitchFamily="18" charset="0"/>
              </a:rPr>
              <a:t>Example:</a:t>
            </a:r>
          </a:p>
          <a:p>
            <a:pPr lvl="1" algn="just"/>
            <a:endParaRPr lang="en-US" b="1"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Salman is a British Muslim whose family are from Kashmir. His colleagues make fun of his name and regularly make “jokes” about Salman being a terrorist. Salman has repeatedly asked them to stop this. His colleagues said that he should “lighten up”, that it’s “only banter.” Salman reported this to his line manager who said that if wants to fit in, he should stop “playing the race card.”.</a:t>
            </a:r>
          </a:p>
          <a:p>
            <a:pPr lvl="1" algn="just"/>
            <a:endParaRPr lang="en-US" b="1"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774631130"/>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3539430"/>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err="1">
                <a:solidFill>
                  <a:srgbClr val="1E416C"/>
                </a:solidFill>
                <a:latin typeface="Georgia" panose="02040502050405020303" pitchFamily="18" charset="0"/>
              </a:rPr>
              <a:t>Victimisation</a:t>
            </a:r>
            <a:r>
              <a:rPr lang="en-US" dirty="0">
                <a:solidFill>
                  <a:srgbClr val="1E416C"/>
                </a:solidFill>
                <a:latin typeface="Georgia" panose="02040502050405020303" pitchFamily="18" charset="0"/>
              </a:rPr>
              <a:t>–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s.27</a:t>
            </a: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Punishing someone for objecting to racist treatment or for supporting someone who does. </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910742495"/>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3539430"/>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err="1">
                <a:solidFill>
                  <a:srgbClr val="1E416C"/>
                </a:solidFill>
                <a:latin typeface="Georgia" panose="02040502050405020303" pitchFamily="18" charset="0"/>
              </a:rPr>
              <a:t>Victimisation</a:t>
            </a:r>
            <a:r>
              <a:rPr lang="en-US" dirty="0">
                <a:solidFill>
                  <a:srgbClr val="1E416C"/>
                </a:solidFill>
                <a:latin typeface="Georgia" panose="02040502050405020303" pitchFamily="18" charset="0"/>
              </a:rPr>
              <a:t>–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s.27</a:t>
            </a: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Punishing someone for objecting to racist treatment or for supporting someone who does. </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pic>
        <p:nvPicPr>
          <p:cNvPr id="5" name="Picture 4">
            <a:extLst>
              <a:ext uri="{FF2B5EF4-FFF2-40B4-BE49-F238E27FC236}">
                <a16:creationId xmlns:a16="http://schemas.microsoft.com/office/drawing/2014/main" id="{8D0A7613-C4AC-4EDD-AEEE-36E310B3A163}"/>
              </a:ext>
            </a:extLst>
          </p:cNvPr>
          <p:cNvPicPr>
            <a:picLocks noChangeAspect="1"/>
          </p:cNvPicPr>
          <p:nvPr/>
        </p:nvPicPr>
        <p:blipFill>
          <a:blip r:embed="rId2"/>
          <a:stretch>
            <a:fillRect/>
          </a:stretch>
        </p:blipFill>
        <p:spPr>
          <a:xfrm>
            <a:off x="1675051" y="2703173"/>
            <a:ext cx="4499174" cy="1660712"/>
          </a:xfrm>
          <a:prstGeom prst="rect">
            <a:avLst/>
          </a:prstGeom>
        </p:spPr>
      </p:pic>
    </p:spTree>
    <p:extLst>
      <p:ext uri="{BB962C8B-B14F-4D97-AF65-F5344CB8AC3E}">
        <p14:creationId xmlns:p14="http://schemas.microsoft.com/office/powerpoint/2010/main" val="872224393"/>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4616648"/>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err="1">
                <a:solidFill>
                  <a:srgbClr val="1E416C"/>
                </a:solidFill>
                <a:latin typeface="Georgia" panose="02040502050405020303" pitchFamily="18" charset="0"/>
              </a:rPr>
              <a:t>Victimisation</a:t>
            </a:r>
            <a:r>
              <a:rPr lang="en-US" dirty="0">
                <a:solidFill>
                  <a:srgbClr val="1E416C"/>
                </a:solidFill>
                <a:latin typeface="Georgia" panose="02040502050405020303" pitchFamily="18" charset="0"/>
              </a:rPr>
              <a:t> –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s.29</a:t>
            </a:r>
            <a:r>
              <a:rPr lang="en-US" dirty="0">
                <a:solidFill>
                  <a:srgbClr val="1E416C"/>
                </a:solidFill>
                <a:latin typeface="Georgia" panose="02040502050405020303" pitchFamily="18" charset="0"/>
              </a:rPr>
              <a:t> </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r>
              <a:rPr lang="en-US" b="1" dirty="0">
                <a:solidFill>
                  <a:srgbClr val="1E416C"/>
                </a:solidFill>
                <a:latin typeface="Georgia" panose="02040502050405020303" pitchFamily="18" charset="0"/>
              </a:rPr>
              <a:t>Example:</a:t>
            </a:r>
          </a:p>
          <a:p>
            <a:pPr lvl="1" algn="just"/>
            <a:endParaRPr lang="en-US" b="1"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Christian is in the final year of his GCSEs. His least </a:t>
            </a:r>
            <a:r>
              <a:rPr lang="en-US" dirty="0" err="1">
                <a:solidFill>
                  <a:srgbClr val="1E416C"/>
                </a:solidFill>
                <a:latin typeface="Georgia" panose="02040502050405020303" pitchFamily="18" charset="0"/>
              </a:rPr>
              <a:t>favourite</a:t>
            </a:r>
            <a:r>
              <a:rPr lang="en-US" dirty="0">
                <a:solidFill>
                  <a:srgbClr val="1E416C"/>
                </a:solidFill>
                <a:latin typeface="Georgia" panose="02040502050405020303" pitchFamily="18" charset="0"/>
              </a:rPr>
              <a:t> subject is English because his teacher, </a:t>
            </a:r>
            <a:r>
              <a:rPr lang="en-US" dirty="0" err="1">
                <a:solidFill>
                  <a:srgbClr val="1E416C"/>
                </a:solidFill>
                <a:latin typeface="Georgia" panose="02040502050405020303" pitchFamily="18" charset="0"/>
              </a:rPr>
              <a:t>Mr</a:t>
            </a:r>
            <a:r>
              <a:rPr lang="en-US" dirty="0">
                <a:solidFill>
                  <a:srgbClr val="1E416C"/>
                </a:solidFill>
                <a:latin typeface="Georgia" panose="02040502050405020303" pitchFamily="18" charset="0"/>
              </a:rPr>
              <a:t> Jessop, makes him read texts that use the N-word out loud. </a:t>
            </a:r>
            <a:r>
              <a:rPr lang="en-US" dirty="0" err="1">
                <a:solidFill>
                  <a:srgbClr val="1E416C"/>
                </a:solidFill>
                <a:latin typeface="Georgia" panose="02040502050405020303" pitchFamily="18" charset="0"/>
              </a:rPr>
              <a:t>Mr</a:t>
            </a:r>
            <a:r>
              <a:rPr lang="en-US" dirty="0">
                <a:solidFill>
                  <a:srgbClr val="1E416C"/>
                </a:solidFill>
                <a:latin typeface="Georgia" panose="02040502050405020303" pitchFamily="18" charset="0"/>
              </a:rPr>
              <a:t> Jessop also mocks him in front of the class for “talking street”. Christian finds this deeply embarrassing and upsetting. When he reported this to the head teacher, </a:t>
            </a:r>
            <a:r>
              <a:rPr lang="en-US" dirty="0" err="1">
                <a:solidFill>
                  <a:srgbClr val="1E416C"/>
                </a:solidFill>
                <a:latin typeface="Georgia" panose="02040502050405020303" pitchFamily="18" charset="0"/>
              </a:rPr>
              <a:t>Ms</a:t>
            </a:r>
            <a:r>
              <a:rPr lang="en-US" dirty="0">
                <a:solidFill>
                  <a:srgbClr val="1E416C"/>
                </a:solidFill>
                <a:latin typeface="Georgia" panose="02040502050405020303" pitchFamily="18" charset="0"/>
              </a:rPr>
              <a:t> Smith, he was told: “these allegations are obviously ridiculous, an excuse for your poor grades. Christian was then given detention for “bringing the name of a teacher into disrepute.”</a:t>
            </a:r>
          </a:p>
          <a:p>
            <a:pPr lvl="1" algn="just"/>
            <a:endParaRPr lang="en-US" b="1"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936519573"/>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276404"/>
            <a:ext cx="5228921" cy="300038"/>
          </a:xfrm>
        </p:spPr>
        <p:txBody>
          <a:bodyPr/>
          <a:lstStyle/>
          <a:p>
            <a:r>
              <a:rPr lang="en-US" dirty="0"/>
              <a:t>Is it racist if it’s “true”?</a:t>
            </a:r>
          </a:p>
        </p:txBody>
      </p:sp>
      <p:sp>
        <p:nvSpPr>
          <p:cNvPr id="4" name="TextBox 3"/>
          <p:cNvSpPr txBox="1"/>
          <p:nvPr/>
        </p:nvSpPr>
        <p:spPr>
          <a:xfrm>
            <a:off x="470211" y="1148661"/>
            <a:ext cx="7828317" cy="2308324"/>
          </a:xfrm>
          <a:prstGeom prst="rect">
            <a:avLst/>
          </a:prstGeom>
          <a:noFill/>
        </p:spPr>
        <p:txBody>
          <a:bodyPr wrap="square" rtlCol="0">
            <a:spAutoFit/>
          </a:bodyPr>
          <a:lstStyle/>
          <a:p>
            <a:pPr algn="just"/>
            <a:r>
              <a:rPr lang="en-GB" sz="1600" b="1" i="1" u="sng" dirty="0">
                <a:effectLst/>
                <a:latin typeface="Book Antiqua" panose="02040602050305030304" pitchFamily="18" charset="0"/>
                <a:ea typeface="Calibri" panose="020F0502020204030204" pitchFamily="34" charset="0"/>
                <a:cs typeface="Times New Roman" panose="02020603050405020304" pitchFamily="18" charset="0"/>
              </a:rPr>
              <a:t>R (on the application of the European Roma Rights Centre) v Prague Immigration Officer at Prague Airport</a:t>
            </a:r>
            <a:r>
              <a:rPr lang="en-GB" sz="1600" b="1" u="sng" dirty="0">
                <a:effectLst/>
                <a:latin typeface="Book Antiqua" panose="02040602050305030304" pitchFamily="18" charset="0"/>
                <a:ea typeface="Calibri" panose="020F0502020204030204" pitchFamily="34" charset="0"/>
                <a:cs typeface="Times New Roman" panose="02020603050405020304" pitchFamily="18" charset="0"/>
              </a:rPr>
              <a:t> </a:t>
            </a:r>
            <a:r>
              <a:rPr lang="en-GB" sz="1600" b="1" i="1" u="sng" dirty="0">
                <a:effectLst/>
                <a:latin typeface="Book Antiqua" panose="02040602050305030304" pitchFamily="18" charset="0"/>
                <a:ea typeface="Calibri" panose="020F0502020204030204" pitchFamily="34" charset="0"/>
                <a:cs typeface="Times New Roman" panose="02020603050405020304" pitchFamily="18" charset="0"/>
              </a:rPr>
              <a:t>[2004]</a:t>
            </a:r>
            <a:r>
              <a:rPr lang="en-GB" sz="1600" i="1" dirty="0">
                <a:effectLst/>
                <a:latin typeface="Book Antiqua" panose="02040602050305030304" pitchFamily="18" charset="0"/>
                <a:ea typeface="Calibri" panose="020F0502020204030204" pitchFamily="34" charset="0"/>
                <a:cs typeface="Times New Roman" panose="02020603050405020304" pitchFamily="18" charset="0"/>
              </a:rPr>
              <a:t> </a:t>
            </a:r>
            <a:r>
              <a:rPr lang="en-GB" sz="1600" i="1" dirty="0" err="1">
                <a:effectLst/>
                <a:latin typeface="Book Antiqua" panose="02040602050305030304" pitchFamily="18" charset="0"/>
                <a:ea typeface="Calibri" panose="020F0502020204030204" pitchFamily="34" charset="0"/>
                <a:cs typeface="Times New Roman" panose="02020603050405020304" pitchFamily="18" charset="0"/>
              </a:rPr>
              <a:t>UKHL</a:t>
            </a:r>
            <a:r>
              <a:rPr lang="en-GB" sz="1600" i="1" dirty="0">
                <a:effectLst/>
                <a:latin typeface="Book Antiqua" panose="02040602050305030304" pitchFamily="18" charset="0"/>
                <a:ea typeface="Calibri" panose="020F0502020204030204" pitchFamily="34" charset="0"/>
                <a:cs typeface="Times New Roman" panose="02020603050405020304" pitchFamily="18" charset="0"/>
              </a:rPr>
              <a:t> 55</a:t>
            </a:r>
          </a:p>
          <a:p>
            <a:pPr algn="just"/>
            <a:endParaRPr lang="en-GB" sz="1600" b="1" i="1" dirty="0">
              <a:effectLst/>
              <a:latin typeface="Book Antiqua" panose="02040602050305030304" pitchFamily="18" charset="0"/>
              <a:ea typeface="Calibri" panose="020F0502020204030204" pitchFamily="34" charset="0"/>
              <a:cs typeface="Times New Roman" panose="02020603050405020304" pitchFamily="18" charset="0"/>
            </a:endParaRPr>
          </a:p>
          <a:p>
            <a:pPr algn="just"/>
            <a:r>
              <a:rPr lang="en-GB" sz="1600" i="1" dirty="0">
                <a:effectLst/>
                <a:latin typeface="Book Antiqua" panose="02040602050305030304" pitchFamily="18" charset="0"/>
                <a:ea typeface="Calibri" panose="020F0502020204030204" pitchFamily="34" charset="0"/>
                <a:cs typeface="Times New Roman" panose="02020603050405020304" pitchFamily="18" charset="0"/>
              </a:rPr>
              <a:t>“…</a:t>
            </a:r>
            <a:r>
              <a:rPr lang="en-GB" sz="1600" b="1" i="1" dirty="0">
                <a:effectLst/>
                <a:latin typeface="Book Antiqua" panose="02040602050305030304" pitchFamily="18" charset="0"/>
                <a:ea typeface="Calibri" panose="020F0502020204030204" pitchFamily="34" charset="0"/>
                <a:cs typeface="Times New Roman" panose="02020603050405020304" pitchFamily="18" charset="0"/>
              </a:rPr>
              <a:t>If a person acts on racial grounds, the reason why he does so is irrelevant</a:t>
            </a:r>
            <a:r>
              <a:rPr lang="en-GB" sz="1600" b="1" i="1" dirty="0">
                <a:latin typeface="Book Antiqua" panose="02040602050305030304" pitchFamily="18" charset="0"/>
                <a:ea typeface="Calibri" panose="020F0502020204030204" pitchFamily="34" charset="0"/>
                <a:cs typeface="Times New Roman" panose="02020603050405020304" pitchFamily="18" charset="0"/>
              </a:rPr>
              <a:t>…</a:t>
            </a:r>
            <a:r>
              <a:rPr lang="en-GB" sz="1600" b="1" i="1" dirty="0">
                <a:effectLst/>
                <a:latin typeface="Book Antiqua" panose="02040602050305030304" pitchFamily="18" charset="0"/>
                <a:ea typeface="Calibri" panose="020F0502020204030204" pitchFamily="34" charset="0"/>
                <a:cs typeface="Times New Roman" panose="02020603050405020304" pitchFamily="18" charset="0"/>
              </a:rPr>
              <a:t>The law reports are full of examples of obviously discriminatory treatment which was in no way motivated by racism or sexism and often brought about by pressures beyond the discriminators' control</a:t>
            </a:r>
            <a:r>
              <a:rPr lang="en-GB" sz="1600" i="1" dirty="0">
                <a:effectLst/>
                <a:latin typeface="Book Antiqua" panose="02040602050305030304" pitchFamily="18" charset="0"/>
                <a:ea typeface="Calibri" panose="020F0502020204030204" pitchFamily="34" charset="0"/>
                <a:cs typeface="Times New Roman" panose="02020603050405020304" pitchFamily="18" charset="0"/>
              </a:rPr>
              <a:t>: the council which sacked a black road sweeper to whom the union objected in order to avoid industrial action…the council which for historical reasons provided fewer selective school places for girls than for boys…</a:t>
            </a:r>
            <a:endParaRPr lang="en-GB" sz="16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313163201"/>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276404"/>
            <a:ext cx="5228921" cy="300038"/>
          </a:xfrm>
        </p:spPr>
        <p:txBody>
          <a:bodyPr/>
          <a:lstStyle/>
          <a:p>
            <a:r>
              <a:rPr lang="en-US" dirty="0"/>
              <a:t>Is it racist if it’s “true”?</a:t>
            </a:r>
          </a:p>
        </p:txBody>
      </p:sp>
      <p:sp>
        <p:nvSpPr>
          <p:cNvPr id="4" name="TextBox 3"/>
          <p:cNvSpPr txBox="1"/>
          <p:nvPr/>
        </p:nvSpPr>
        <p:spPr>
          <a:xfrm>
            <a:off x="470211" y="1148661"/>
            <a:ext cx="7828317" cy="2215991"/>
          </a:xfrm>
          <a:prstGeom prst="rect">
            <a:avLst/>
          </a:prstGeom>
          <a:noFill/>
        </p:spPr>
        <p:txBody>
          <a:bodyPr wrap="square" rtlCol="0">
            <a:spAutoFit/>
          </a:bodyPr>
          <a:lstStyle/>
          <a:p>
            <a:pPr algn="just"/>
            <a:r>
              <a:rPr lang="en-GB" sz="1600" b="1" i="1" u="sng" dirty="0">
                <a:effectLst/>
                <a:latin typeface="Book Antiqua" panose="02040602050305030304" pitchFamily="18" charset="0"/>
                <a:ea typeface="Calibri" panose="020F0502020204030204" pitchFamily="34" charset="0"/>
                <a:cs typeface="Times New Roman" panose="02020603050405020304" pitchFamily="18" charset="0"/>
              </a:rPr>
              <a:t>R (on the application of the European Roma Rights Centre) v Prague Immigration Officer at Prague Airport</a:t>
            </a:r>
            <a:r>
              <a:rPr lang="en-GB" sz="1600" b="1" u="sng" dirty="0">
                <a:effectLst/>
                <a:latin typeface="Book Antiqua" panose="02040602050305030304" pitchFamily="18" charset="0"/>
                <a:ea typeface="Calibri" panose="020F0502020204030204" pitchFamily="34" charset="0"/>
                <a:cs typeface="Times New Roman" panose="02020603050405020304" pitchFamily="18" charset="0"/>
              </a:rPr>
              <a:t> </a:t>
            </a:r>
            <a:r>
              <a:rPr lang="en-GB" sz="1600" b="1" i="1" u="sng" dirty="0">
                <a:effectLst/>
                <a:latin typeface="Book Antiqua" panose="02040602050305030304" pitchFamily="18" charset="0"/>
                <a:ea typeface="Calibri" panose="020F0502020204030204" pitchFamily="34" charset="0"/>
                <a:cs typeface="Times New Roman" panose="02020603050405020304" pitchFamily="18" charset="0"/>
              </a:rPr>
              <a:t>[2004]</a:t>
            </a:r>
            <a:r>
              <a:rPr lang="en-GB" sz="1600" i="1" dirty="0">
                <a:effectLst/>
                <a:latin typeface="Book Antiqua" panose="02040602050305030304" pitchFamily="18" charset="0"/>
                <a:ea typeface="Calibri" panose="020F0502020204030204" pitchFamily="34" charset="0"/>
                <a:cs typeface="Times New Roman" panose="02020603050405020304" pitchFamily="18" charset="0"/>
              </a:rPr>
              <a:t> </a:t>
            </a:r>
            <a:r>
              <a:rPr lang="en-GB" sz="1600" i="1" dirty="0" err="1">
                <a:effectLst/>
                <a:latin typeface="Book Antiqua" panose="02040602050305030304" pitchFamily="18" charset="0"/>
                <a:ea typeface="Calibri" panose="020F0502020204030204" pitchFamily="34" charset="0"/>
                <a:cs typeface="Times New Roman" panose="02020603050405020304" pitchFamily="18" charset="0"/>
              </a:rPr>
              <a:t>UKHL</a:t>
            </a:r>
            <a:r>
              <a:rPr lang="en-GB" sz="1600" i="1" dirty="0">
                <a:effectLst/>
                <a:latin typeface="Book Antiqua" panose="02040602050305030304" pitchFamily="18" charset="0"/>
                <a:ea typeface="Calibri" panose="020F0502020204030204" pitchFamily="34" charset="0"/>
                <a:cs typeface="Times New Roman" panose="02020603050405020304" pitchFamily="18" charset="0"/>
              </a:rPr>
              <a:t> 55</a:t>
            </a:r>
          </a:p>
          <a:p>
            <a:pPr algn="just"/>
            <a:endParaRPr lang="en-GB" sz="1600" b="1" i="1" dirty="0">
              <a:effectLst/>
              <a:latin typeface="Book Antiqua" panose="02040602050305030304" pitchFamily="18" charset="0"/>
              <a:ea typeface="Calibri" panose="020F0502020204030204" pitchFamily="34" charset="0"/>
              <a:cs typeface="Times New Roman" panose="02020603050405020304" pitchFamily="18" charset="0"/>
            </a:endParaRPr>
          </a:p>
          <a:p>
            <a:pPr algn="just"/>
            <a:r>
              <a:rPr lang="en-GB" sz="1600" i="1" dirty="0">
                <a:effectLst/>
                <a:latin typeface="Book Antiqua" panose="02040602050305030304" pitchFamily="18" charset="0"/>
                <a:ea typeface="Calibri" panose="020F0502020204030204" pitchFamily="34" charset="0"/>
                <a:cs typeface="Times New Roman" panose="02020603050405020304" pitchFamily="18" charset="0"/>
              </a:rPr>
              <a:t>“</a:t>
            </a:r>
            <a:r>
              <a:rPr lang="en-GB" sz="1800" i="1" dirty="0">
                <a:effectLst/>
                <a:latin typeface="Book Antiqua" panose="02040602050305030304" pitchFamily="18" charset="0"/>
                <a:ea typeface="Calibri" panose="020F0502020204030204" pitchFamily="34" charset="0"/>
                <a:cs typeface="Times New Roman" panose="02020603050405020304" pitchFamily="18" charset="0"/>
              </a:rPr>
              <a:t>But it goes further than this. The person may be acting on belief or assumptions about members of the sex or racial group involved which are often true and which if true would provide a good reason for the less favourable treatment in question. But '[w]hat may be true of a group may not be true of a significant number of individuals within that group’… </a:t>
            </a:r>
            <a:endParaRPr lang="en-GB" sz="16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633131273"/>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16036" y="642094"/>
            <a:ext cx="7096125" cy="987137"/>
          </a:xfrm>
        </p:spPr>
        <p:txBody>
          <a:bodyPr/>
          <a:lstStyle/>
          <a:p>
            <a:r>
              <a:rPr lang="en-US" sz="3200" dirty="0">
                <a:solidFill>
                  <a:srgbClr val="002060"/>
                </a:solidFill>
              </a:rPr>
              <a:t>Young Peoples’ Legal Conference</a:t>
            </a:r>
          </a:p>
          <a:p>
            <a:endParaRPr lang="en-US" dirty="0"/>
          </a:p>
          <a:p>
            <a:r>
              <a:rPr lang="en-US" dirty="0"/>
              <a:t>Is it racist….?</a:t>
            </a:r>
          </a:p>
        </p:txBody>
      </p:sp>
      <p:sp>
        <p:nvSpPr>
          <p:cNvPr id="3" name="Text Placeholder 1"/>
          <p:cNvSpPr txBox="1">
            <a:spLocks/>
          </p:cNvSpPr>
          <p:nvPr/>
        </p:nvSpPr>
        <p:spPr>
          <a:xfrm>
            <a:off x="919114" y="2365962"/>
            <a:ext cx="7096125" cy="161829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GB" sz="2400" dirty="0">
              <a:latin typeface="Georgia" panose="02040502050405020303" pitchFamily="18" charset="0"/>
              <a:cs typeface="Arial" panose="020B0604020202020204" pitchFamily="34" charset="0"/>
            </a:endParaRPr>
          </a:p>
          <a:p>
            <a:r>
              <a:rPr lang="en-GB" sz="2400" b="1" dirty="0">
                <a:latin typeface="Georgia" panose="02040502050405020303" pitchFamily="18" charset="0"/>
                <a:cs typeface="Arial" panose="020B0604020202020204" pitchFamily="34" charset="0"/>
              </a:rPr>
              <a:t>Michael Etienne, Barrister</a:t>
            </a:r>
          </a:p>
          <a:p>
            <a:r>
              <a:rPr lang="en-GB" sz="2400" b="1" dirty="0">
                <a:latin typeface="Georgia" panose="02040502050405020303" pitchFamily="18" charset="0"/>
                <a:cs typeface="Arial" panose="020B0604020202020204" pitchFamily="34" charset="0"/>
              </a:rPr>
              <a:t>Garden Court Chambers</a:t>
            </a:r>
          </a:p>
          <a:p>
            <a:endParaRPr lang="en-GB" sz="2400" b="1" dirty="0">
              <a:latin typeface="Georgia" panose="02040502050405020303" pitchFamily="18" charset="0"/>
              <a:cs typeface="Arial" panose="020B0604020202020204" pitchFamily="34" charset="0"/>
            </a:endParaRPr>
          </a:p>
          <a:p>
            <a:endParaRPr lang="en-GB" sz="2400" dirty="0">
              <a:latin typeface="Georgia" panose="02040502050405020303"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276404"/>
            <a:ext cx="5228921" cy="300038"/>
          </a:xfrm>
        </p:spPr>
        <p:txBody>
          <a:bodyPr/>
          <a:lstStyle/>
          <a:p>
            <a:r>
              <a:rPr lang="en-US" dirty="0"/>
              <a:t>Is it racist if it’s “true”?</a:t>
            </a:r>
          </a:p>
        </p:txBody>
      </p:sp>
      <p:sp>
        <p:nvSpPr>
          <p:cNvPr id="4" name="TextBox 3"/>
          <p:cNvSpPr txBox="1"/>
          <p:nvPr/>
        </p:nvSpPr>
        <p:spPr>
          <a:xfrm>
            <a:off x="470211" y="1148661"/>
            <a:ext cx="7828317" cy="1661993"/>
          </a:xfrm>
          <a:prstGeom prst="rect">
            <a:avLst/>
          </a:prstGeom>
          <a:noFill/>
        </p:spPr>
        <p:txBody>
          <a:bodyPr wrap="square" rtlCol="0">
            <a:spAutoFit/>
          </a:bodyPr>
          <a:lstStyle/>
          <a:p>
            <a:pPr algn="just"/>
            <a:r>
              <a:rPr lang="en-GB" sz="1600" b="1" i="1" u="sng" dirty="0">
                <a:effectLst/>
                <a:latin typeface="Book Antiqua" panose="02040602050305030304" pitchFamily="18" charset="0"/>
                <a:ea typeface="Calibri" panose="020F0502020204030204" pitchFamily="34" charset="0"/>
                <a:cs typeface="Times New Roman" panose="02020603050405020304" pitchFamily="18" charset="0"/>
              </a:rPr>
              <a:t>R (on the application of the European Roma Rights Centre) v Prague Immigration Officer at Prague Airport</a:t>
            </a:r>
            <a:r>
              <a:rPr lang="en-GB" sz="1600" b="1" u="sng" dirty="0">
                <a:effectLst/>
                <a:latin typeface="Book Antiqua" panose="02040602050305030304" pitchFamily="18" charset="0"/>
                <a:ea typeface="Calibri" panose="020F0502020204030204" pitchFamily="34" charset="0"/>
                <a:cs typeface="Times New Roman" panose="02020603050405020304" pitchFamily="18" charset="0"/>
              </a:rPr>
              <a:t> </a:t>
            </a:r>
            <a:r>
              <a:rPr lang="en-GB" sz="1600" b="1" i="1" u="sng" dirty="0">
                <a:effectLst/>
                <a:latin typeface="Book Antiqua" panose="02040602050305030304" pitchFamily="18" charset="0"/>
                <a:ea typeface="Calibri" panose="020F0502020204030204" pitchFamily="34" charset="0"/>
                <a:cs typeface="Times New Roman" panose="02020603050405020304" pitchFamily="18" charset="0"/>
              </a:rPr>
              <a:t>[2004]</a:t>
            </a:r>
            <a:r>
              <a:rPr lang="en-GB" sz="1600" i="1" dirty="0">
                <a:effectLst/>
                <a:latin typeface="Book Antiqua" panose="02040602050305030304" pitchFamily="18" charset="0"/>
                <a:ea typeface="Calibri" panose="020F0502020204030204" pitchFamily="34" charset="0"/>
                <a:cs typeface="Times New Roman" panose="02020603050405020304" pitchFamily="18" charset="0"/>
              </a:rPr>
              <a:t> </a:t>
            </a:r>
            <a:r>
              <a:rPr lang="en-GB" sz="1600" i="1" dirty="0" err="1">
                <a:effectLst/>
                <a:latin typeface="Book Antiqua" panose="02040602050305030304" pitchFamily="18" charset="0"/>
                <a:ea typeface="Calibri" panose="020F0502020204030204" pitchFamily="34" charset="0"/>
                <a:cs typeface="Times New Roman" panose="02020603050405020304" pitchFamily="18" charset="0"/>
              </a:rPr>
              <a:t>UKHL</a:t>
            </a:r>
            <a:r>
              <a:rPr lang="en-GB" sz="1600" i="1" dirty="0">
                <a:effectLst/>
                <a:latin typeface="Book Antiqua" panose="02040602050305030304" pitchFamily="18" charset="0"/>
                <a:ea typeface="Calibri" panose="020F0502020204030204" pitchFamily="34" charset="0"/>
                <a:cs typeface="Times New Roman" panose="02020603050405020304" pitchFamily="18" charset="0"/>
              </a:rPr>
              <a:t> 55</a:t>
            </a:r>
          </a:p>
          <a:p>
            <a:pPr algn="just"/>
            <a:endParaRPr lang="en-GB" sz="1600" b="1" i="1" dirty="0">
              <a:effectLst/>
              <a:latin typeface="Book Antiqua" panose="02040602050305030304" pitchFamily="18" charset="0"/>
              <a:ea typeface="Calibri" panose="020F0502020204030204" pitchFamily="34" charset="0"/>
              <a:cs typeface="Times New Roman" panose="02020603050405020304" pitchFamily="18" charset="0"/>
            </a:endParaRPr>
          </a:p>
          <a:p>
            <a:pPr algn="just"/>
            <a:r>
              <a:rPr lang="en-GB" sz="1600" i="1" dirty="0">
                <a:effectLst/>
                <a:latin typeface="Book Antiqua" panose="02040602050305030304" pitchFamily="18" charset="0"/>
                <a:ea typeface="Calibri" panose="020F0502020204030204" pitchFamily="34" charset="0"/>
                <a:cs typeface="Times New Roman" panose="02020603050405020304" pitchFamily="18" charset="0"/>
              </a:rPr>
              <a:t>“</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'The mistake that might arise in relation to stereotyping would be a supposition that the stereotype is only vicious if it is untrue. But that cannot be right. If it were, it would imply that direct discrimination can be justified …”</a:t>
            </a:r>
            <a:endParaRPr lang="en-GB" sz="16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4016909990"/>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10389" y="2232527"/>
            <a:ext cx="5228921" cy="300038"/>
          </a:xfrm>
        </p:spPr>
        <p:txBody>
          <a:bodyPr/>
          <a:lstStyle/>
          <a:p>
            <a:pPr algn="ctr"/>
            <a:r>
              <a:rPr lang="en-US" b="1" dirty="0"/>
              <a:t>So what now?</a:t>
            </a:r>
          </a:p>
        </p:txBody>
      </p:sp>
    </p:spTree>
    <p:extLst>
      <p:ext uri="{BB962C8B-B14F-4D97-AF65-F5344CB8AC3E}">
        <p14:creationId xmlns:p14="http://schemas.microsoft.com/office/powerpoint/2010/main" val="1999018368"/>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p:txBody>
          <a:bodyPr/>
          <a:lstStyle/>
          <a:p>
            <a:pPr lvl="0"/>
            <a:r>
              <a:rPr lang="fi-FI" dirty="0"/>
              <a:t>020 7993 7600       michaele@gclaw.co.uk      @gardencourtlaw</a:t>
            </a:r>
            <a:endParaRPr lang="en-US" dirty="0"/>
          </a:p>
          <a:p>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2031325"/>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Race: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 section 9</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pic>
        <p:nvPicPr>
          <p:cNvPr id="5" name="Picture 4">
            <a:extLst>
              <a:ext uri="{FF2B5EF4-FFF2-40B4-BE49-F238E27FC236}">
                <a16:creationId xmlns:a16="http://schemas.microsoft.com/office/drawing/2014/main" id="{A943522E-29E5-404D-9307-6F50D0C9BEE2}"/>
              </a:ext>
            </a:extLst>
          </p:cNvPr>
          <p:cNvPicPr>
            <a:picLocks noChangeAspect="1"/>
          </p:cNvPicPr>
          <p:nvPr/>
        </p:nvPicPr>
        <p:blipFill>
          <a:blip r:embed="rId2"/>
          <a:stretch>
            <a:fillRect/>
          </a:stretch>
        </p:blipFill>
        <p:spPr>
          <a:xfrm>
            <a:off x="1247228" y="2432521"/>
            <a:ext cx="2143336" cy="1963055"/>
          </a:xfrm>
          <a:prstGeom prst="rect">
            <a:avLst/>
          </a:prstGeom>
        </p:spPr>
      </p:pic>
    </p:spTree>
    <p:extLst>
      <p:ext uri="{BB962C8B-B14F-4D97-AF65-F5344CB8AC3E}">
        <p14:creationId xmlns:p14="http://schemas.microsoft.com/office/powerpoint/2010/main" val="2961760344"/>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2677656"/>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a:solidFill>
                  <a:srgbClr val="1E416C"/>
                </a:solidFill>
                <a:latin typeface="Georgia" panose="02040502050405020303" pitchFamily="18" charset="0"/>
              </a:rPr>
              <a:t>The Human Rights Act 1998 and the European Convention on Human Rights</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Articles 2-12 </a:t>
            </a:r>
            <a:r>
              <a:rPr lang="en-US" b="1" u="sng" dirty="0">
                <a:solidFill>
                  <a:srgbClr val="1E416C"/>
                </a:solidFill>
                <a:latin typeface="Georgia" panose="02040502050405020303" pitchFamily="18" charset="0"/>
              </a:rPr>
              <a:t>and </a:t>
            </a:r>
          </a:p>
          <a:p>
            <a:pPr algn="just"/>
            <a:endParaRPr lang="en-US" b="1" u="sng"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Article 14 ECHR</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717146944"/>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3323987"/>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a:solidFill>
                  <a:srgbClr val="1E416C"/>
                </a:solidFill>
                <a:latin typeface="Georgia" panose="02040502050405020303" pitchFamily="18" charset="0"/>
              </a:rPr>
              <a:t>The Human Rights Act 1998 and the European Convention on Human Rights</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Article 14 ECHR:</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lvl="1" algn="just"/>
            <a:r>
              <a:rPr lang="en-US" i="1" dirty="0">
                <a:solidFill>
                  <a:srgbClr val="1E416C"/>
                </a:solidFill>
                <a:latin typeface="Georgia" panose="02040502050405020303" pitchFamily="18" charset="0"/>
              </a:rPr>
              <a:t>“The enjoyment of the rights and freedoms set forth in this Convention shall be secured without discrimination on any ground such as sex, race, </a:t>
            </a:r>
            <a:r>
              <a:rPr lang="en-US" i="1" dirty="0" err="1">
                <a:solidFill>
                  <a:srgbClr val="1E416C"/>
                </a:solidFill>
                <a:latin typeface="Georgia" panose="02040502050405020303" pitchFamily="18" charset="0"/>
              </a:rPr>
              <a:t>colour</a:t>
            </a:r>
            <a:r>
              <a:rPr lang="en-US" i="1" dirty="0">
                <a:solidFill>
                  <a:srgbClr val="1E416C"/>
                </a:solidFill>
                <a:latin typeface="Georgia" panose="02040502050405020303" pitchFamily="18" charset="0"/>
              </a:rPr>
              <a:t>, language, religion, political or other opinion, national or social origin, association with a national minority, property, birth or other status.”</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762909113"/>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3323987"/>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Direct discrimination</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Indirect discrimination </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Harassment</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err="1">
                <a:solidFill>
                  <a:srgbClr val="1E416C"/>
                </a:solidFill>
                <a:latin typeface="Georgia" panose="02040502050405020303" pitchFamily="18" charset="0"/>
              </a:rPr>
              <a:t>Victimisation</a:t>
            </a: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207621075"/>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3108543"/>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Direct discrimination –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s.13</a:t>
            </a: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Treating one person worse than another person who is in the same or a similar situation because of their race. </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698127272"/>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4401205"/>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Direct discrimination –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s.13</a:t>
            </a: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r>
              <a:rPr lang="en-US" b="1" dirty="0">
                <a:solidFill>
                  <a:srgbClr val="1E416C"/>
                </a:solidFill>
                <a:latin typeface="Georgia" panose="02040502050405020303" pitchFamily="18" charset="0"/>
              </a:rPr>
              <a:t>Example:</a:t>
            </a:r>
            <a:endParaRPr lang="en-US"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lvl="1" algn="just"/>
            <a:endParaRPr lang="en-US" b="1"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Joel is a teacher at a local school. He is black. One night, on his way home from work, when he arrives at Hackney Central overground station, he notices that there are a lot of police officers at the exit. He is stopped by an officer and told that he is being stopped and searched because “there’s been a lot of knife crime in the area recently involving other people like you.”</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4110032697"/>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24956"/>
            <a:ext cx="5228921" cy="300038"/>
          </a:xfrm>
        </p:spPr>
        <p:txBody>
          <a:bodyPr/>
          <a:lstStyle/>
          <a:p>
            <a:r>
              <a:rPr lang="en-US" dirty="0"/>
              <a:t>What is race discrimination?</a:t>
            </a:r>
          </a:p>
        </p:txBody>
      </p:sp>
      <p:sp>
        <p:nvSpPr>
          <p:cNvPr id="4" name="TextBox 3"/>
          <p:cNvSpPr txBox="1"/>
          <p:nvPr/>
        </p:nvSpPr>
        <p:spPr>
          <a:xfrm>
            <a:off x="664420" y="1092017"/>
            <a:ext cx="7828317" cy="3323987"/>
          </a:xfrm>
          <a:prstGeom prst="rect">
            <a:avLst/>
          </a:prstGeom>
          <a:noFill/>
        </p:spPr>
        <p:txBody>
          <a:bodyPr wrap="square" rtlCol="0">
            <a:spAutoFit/>
          </a:bodyPr>
          <a:lstStyle/>
          <a:p>
            <a:pPr algn="just"/>
            <a:r>
              <a:rPr lang="en-US" b="1" u="sng" dirty="0">
                <a:solidFill>
                  <a:srgbClr val="1E416C"/>
                </a:solidFill>
                <a:latin typeface="Georgia" panose="02040502050405020303" pitchFamily="18" charset="0"/>
              </a:rPr>
              <a:t>The Legal Meaning: </a:t>
            </a:r>
          </a:p>
          <a:p>
            <a:pPr algn="just"/>
            <a:endParaRPr lang="en-US" b="1" u="sng" dirty="0">
              <a:solidFill>
                <a:srgbClr val="1E416C"/>
              </a:solidFill>
              <a:latin typeface="Georgia" panose="02040502050405020303" pitchFamily="18" charset="0"/>
            </a:endParaRPr>
          </a:p>
          <a:p>
            <a:pPr algn="just"/>
            <a:r>
              <a:rPr lang="en-US" b="1" u="sng" dirty="0" err="1">
                <a:solidFill>
                  <a:srgbClr val="1E416C"/>
                </a:solidFill>
                <a:latin typeface="Georgia" panose="02040502050405020303" pitchFamily="18" charset="0"/>
              </a:rPr>
              <a:t>EqA</a:t>
            </a:r>
            <a:r>
              <a:rPr lang="en-US" b="1" u="sng" dirty="0">
                <a:solidFill>
                  <a:srgbClr val="1E416C"/>
                </a:solidFill>
                <a:latin typeface="Georgia" panose="02040502050405020303" pitchFamily="18" charset="0"/>
              </a:rPr>
              <a:t> 2010</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US" dirty="0">
                <a:solidFill>
                  <a:srgbClr val="1E416C"/>
                </a:solidFill>
                <a:latin typeface="Georgia" panose="02040502050405020303" pitchFamily="18" charset="0"/>
              </a:rPr>
              <a:t>Indirect Discrimination– </a:t>
            </a:r>
            <a:r>
              <a:rPr lang="en-US" dirty="0" err="1">
                <a:solidFill>
                  <a:srgbClr val="1E416C"/>
                </a:solidFill>
                <a:latin typeface="Georgia" panose="02040502050405020303" pitchFamily="18" charset="0"/>
              </a:rPr>
              <a:t>EqA</a:t>
            </a:r>
            <a:r>
              <a:rPr lang="en-US" dirty="0">
                <a:solidFill>
                  <a:srgbClr val="1E416C"/>
                </a:solidFill>
                <a:latin typeface="Georgia" panose="02040502050405020303" pitchFamily="18" charset="0"/>
              </a:rPr>
              <a:t> 2010 </a:t>
            </a:r>
            <a:r>
              <a:rPr lang="en-US" dirty="0" err="1">
                <a:solidFill>
                  <a:srgbClr val="1E416C"/>
                </a:solidFill>
                <a:latin typeface="Georgia" panose="02040502050405020303" pitchFamily="18" charset="0"/>
              </a:rPr>
              <a:t>s.19</a:t>
            </a: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lvl="1" algn="just"/>
            <a:r>
              <a:rPr lang="en-US" dirty="0">
                <a:solidFill>
                  <a:srgbClr val="1E416C"/>
                </a:solidFill>
                <a:latin typeface="Georgia" panose="02040502050405020303" pitchFamily="18" charset="0"/>
              </a:rPr>
              <a:t>Having a policy or way of working that puts people of a racial group or identity at a  disadvantage when compared with others </a:t>
            </a:r>
            <a:r>
              <a:rPr lang="en-US" b="1" u="sng" dirty="0">
                <a:solidFill>
                  <a:srgbClr val="1E416C"/>
                </a:solidFill>
                <a:latin typeface="Georgia" panose="02040502050405020303" pitchFamily="18" charset="0"/>
              </a:rPr>
              <a:t>and</a:t>
            </a:r>
            <a:r>
              <a:rPr lang="en-US" dirty="0">
                <a:solidFill>
                  <a:srgbClr val="1E416C"/>
                </a:solidFill>
                <a:latin typeface="Georgia" panose="02040502050405020303" pitchFamily="18" charset="0"/>
              </a:rPr>
              <a:t> the policy or way of working cannot be “objectively justified.”</a:t>
            </a: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algn="just"/>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US" dirty="0">
              <a:solidFill>
                <a:srgbClr val="1E416C"/>
              </a:solidFill>
              <a:latin typeface="Georgia" panose="02040502050405020303" pitchFamily="18" charset="0"/>
            </a:endParaRPr>
          </a:p>
          <a:p>
            <a:pPr marL="285750" indent="-285750" algn="just">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875226154"/>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1108</Words>
  <Application>Microsoft Office PowerPoint</Application>
  <PresentationFormat>On-screen Show (16:9)</PresentationFormat>
  <Paragraphs>221</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Adria Slab</vt:lpstr>
      <vt:lpstr>Arial</vt:lpstr>
      <vt:lpstr>Book Antiqua</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Etienne</cp:lastModifiedBy>
  <cp:revision>112</cp:revision>
  <cp:lastPrinted>2018-04-16T09:47:25Z</cp:lastPrinted>
  <dcterms:created xsi:type="dcterms:W3CDTF">2018-03-22T16:13:31Z</dcterms:created>
  <dcterms:modified xsi:type="dcterms:W3CDTF">2021-10-21T08:56:20Z</dcterms:modified>
</cp:coreProperties>
</file>