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81" r:id="rId3"/>
    <p:sldId id="283" r:id="rId4"/>
    <p:sldId id="284" r:id="rId5"/>
    <p:sldId id="288" r:id="rId6"/>
    <p:sldId id="286" r:id="rId7"/>
    <p:sldId id="285" r:id="rId8"/>
    <p:sldId id="287" r:id="rId9"/>
    <p:sldId id="289" r:id="rId10"/>
    <p:sldId id="291" r:id="rId11"/>
    <p:sldId id="280" r:id="rId12"/>
    <p:sldId id="290" r:id="rId13"/>
    <p:sldId id="292" r:id="rId14"/>
    <p:sldId id="293" r:id="rId15"/>
    <p:sldId id="294" r:id="rId16"/>
    <p:sldId id="295" r:id="rId17"/>
    <p:sldId id="296" r:id="rId18"/>
    <p:sldId id="297" r:id="rId19"/>
    <p:sldId id="298" r:id="rId20"/>
    <p:sldId id="300" r:id="rId21"/>
    <p:sldId id="299" r:id="rId22"/>
    <p:sldId id="301" r:id="rId23"/>
    <p:sldId id="259"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8A63"/>
    <a:srgbClr val="AF986E"/>
    <a:srgbClr val="FFFFFF"/>
    <a:srgbClr val="5657E5"/>
    <a:srgbClr val="00014C"/>
    <a:srgbClr val="ECC208"/>
    <a:srgbClr val="E82404"/>
    <a:srgbClr val="77E824"/>
    <a:srgbClr val="7D890C"/>
    <a:srgbClr val="B98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92CD6-5437-45A5-9F5C-774A3891D3B7}" type="datetimeFigureOut">
              <a:rPr lang="en-GB" smtClean="0"/>
              <a:pPr/>
              <a:t>16/10/2021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2C658-7245-4B2D-A42C-C3DC06767888}" type="slidenum">
              <a:rPr lang="en-GB" smtClean="0"/>
              <a:pPr/>
              <a:t>‹#›</a:t>
            </a:fld>
            <a:endParaRPr lang="en-GB"/>
          </a:p>
        </p:txBody>
      </p:sp>
    </p:spTree>
    <p:extLst>
      <p:ext uri="{BB962C8B-B14F-4D97-AF65-F5344CB8AC3E}">
        <p14:creationId xmlns:p14="http://schemas.microsoft.com/office/powerpoint/2010/main" val="426215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E7A0582-DFD7-484D-9809-7E7362B3164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FF50FF-FC37-4446-956E-C57576C31F9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C264715-B60B-412B-B8B6-987921A4B93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1E2110-2BCD-422E-A108-5ECB69C2D8C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A44F6D2-86C7-460D-8C93-18021FEB660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F00AD61-8F60-4907-84FF-16B41D05693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9B3E0D6-B59C-49A4-AAE1-6823925DDAA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1412FEC-CFEA-4613-AE1C-7A449D40A2E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2FBB4F0-5A18-47A5-B155-77FEE72AC9C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0D185E1-A57E-4D60-9F80-83DA6AC80B1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7F30E94-28F3-4483-B149-DADD8088F32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B98F2E"/>
                </a:solidFill>
                <a:latin typeface="Helvetica Neue Thin"/>
                <a:cs typeface="Helvetica Neue Thin"/>
              </a:defRPr>
            </a:lvl1pPr>
          </a:lstStyle>
          <a:p>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0D47BA-904D-4155-A29D-3331CC8B77E3}" type="slidenum">
              <a:rPr lang="en-GB"/>
              <a:pPr/>
              <a:t>‹#›</a:t>
            </a:fld>
            <a:endParaRPr lang="en-GB" dirty="0"/>
          </a:p>
        </p:txBody>
      </p:sp>
      <p:pic>
        <p:nvPicPr>
          <p:cNvPr id="10" name="Picture 9" descr="footer.jpg"/>
          <p:cNvPicPr>
            <a:picLocks noChangeAspect="1"/>
          </p:cNvPicPr>
          <p:nvPr userDrawn="1"/>
        </p:nvPicPr>
        <p:blipFill>
          <a:blip r:embed="rId13"/>
          <a:stretch>
            <a:fillRect/>
          </a:stretch>
        </p:blipFill>
        <p:spPr>
          <a:xfrm>
            <a:off x="381000" y="6096000"/>
            <a:ext cx="5943600" cy="593879"/>
          </a:xfrm>
          <a:prstGeom prst="rect">
            <a:avLst/>
          </a:prstGeom>
        </p:spPr>
      </p:pic>
      <p:pic>
        <p:nvPicPr>
          <p:cNvPr id="9" name="Picture 8" descr="Lo Res Logo White.jpg"/>
          <p:cNvPicPr>
            <a:picLocks noChangeAspect="1"/>
          </p:cNvPicPr>
          <p:nvPr userDrawn="1"/>
        </p:nvPicPr>
        <p:blipFill>
          <a:blip r:embed="rId14"/>
          <a:stretch>
            <a:fillRect/>
          </a:stretch>
        </p:blipFill>
        <p:spPr>
          <a:xfrm>
            <a:off x="7467600" y="6172200"/>
            <a:ext cx="1299809"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0" i="0">
          <a:solidFill>
            <a:srgbClr val="AF986E"/>
          </a:solidFill>
          <a:latin typeface="Helvetica Neue Light"/>
          <a:ea typeface="+mj-ea"/>
          <a:cs typeface="Helvetica Neue Light"/>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95" y="836712"/>
            <a:ext cx="8229600" cy="1143000"/>
          </a:xfrm>
        </p:spPr>
        <p:txBody>
          <a:bodyPr/>
          <a:lstStyle/>
          <a:p>
            <a:r>
              <a:rPr lang="en-GB" dirty="0">
                <a:solidFill>
                  <a:srgbClr val="9B8A63"/>
                </a:solidFill>
              </a:rPr>
              <a:t>Discrimination: are young people protected? Education LGBTQ+</a:t>
            </a:r>
          </a:p>
        </p:txBody>
      </p:sp>
      <p:sp>
        <p:nvSpPr>
          <p:cNvPr id="3" name="Content Placeholder 2"/>
          <p:cNvSpPr>
            <a:spLocks noGrp="1"/>
          </p:cNvSpPr>
          <p:nvPr>
            <p:ph idx="1"/>
          </p:nvPr>
        </p:nvSpPr>
        <p:spPr>
          <a:xfrm>
            <a:off x="449695" y="2360328"/>
            <a:ext cx="8229600" cy="3417243"/>
          </a:xfrm>
        </p:spPr>
        <p:txBody>
          <a:bodyPr/>
          <a:lstStyle/>
          <a:p>
            <a:pPr marL="0" indent="0" algn="ctr">
              <a:buNone/>
            </a:pPr>
            <a:r>
              <a:rPr lang="en-GB" dirty="0"/>
              <a:t>Katherine Barnes</a:t>
            </a:r>
          </a:p>
          <a:p>
            <a:pPr marL="0" indent="0" algn="ctr">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428D978C-FD79-4C03-ADEF-DDAF54AABE8D}"/>
              </a:ext>
            </a:extLst>
          </p:cNvPr>
          <p:cNvPicPr>
            <a:picLocks noChangeAspect="1"/>
          </p:cNvPicPr>
          <p:nvPr/>
        </p:nvPicPr>
        <p:blipFill>
          <a:blip r:embed="rId2"/>
          <a:stretch>
            <a:fillRect/>
          </a:stretch>
        </p:blipFill>
        <p:spPr>
          <a:xfrm>
            <a:off x="2348863" y="3284985"/>
            <a:ext cx="4431264" cy="2492586"/>
          </a:xfrm>
          <a:prstGeom prst="rect">
            <a:avLst/>
          </a:prstGeom>
        </p:spPr>
      </p:pic>
    </p:spTree>
    <p:extLst>
      <p:ext uri="{BB962C8B-B14F-4D97-AF65-F5344CB8AC3E}">
        <p14:creationId xmlns:p14="http://schemas.microsoft.com/office/powerpoint/2010/main" val="37980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dirty="0"/>
              <a:t>3. A school uniform policy states that girls are permitted to wear small stud earrings, but boys cannot wear earrings at all. This may be sex discrimination.</a:t>
            </a:r>
          </a:p>
          <a:p>
            <a:pPr marL="0" indent="0">
              <a:buNone/>
            </a:pPr>
            <a:r>
              <a:rPr lang="en-GB" sz="2400" dirty="0"/>
              <a:t>4. A school fails to provide appropriate changing facilities for a transsexual pupil and insists that the pupil uses the boys’ changing room even though she is now living as a girl. This could be indirect gender reassignment discrimination unless it can be objectively justified. A suitable alternative might be to allow the pupil to use private changing facilities, such as the staff changing room or another suitable space.</a:t>
            </a:r>
          </a:p>
        </p:txBody>
      </p:sp>
    </p:spTree>
    <p:extLst>
      <p:ext uri="{BB962C8B-B14F-4D97-AF65-F5344CB8AC3E}">
        <p14:creationId xmlns:p14="http://schemas.microsoft.com/office/powerpoint/2010/main" val="185106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2: Human Rights Act</a:t>
            </a:r>
            <a:endParaRPr lang="en-GB" dirty="0"/>
          </a:p>
        </p:txBody>
      </p:sp>
      <p:sp>
        <p:nvSpPr>
          <p:cNvPr id="3" name="Content Placeholder 2"/>
          <p:cNvSpPr>
            <a:spLocks noGrp="1"/>
          </p:cNvSpPr>
          <p:nvPr>
            <p:ph idx="1"/>
          </p:nvPr>
        </p:nvSpPr>
        <p:spPr/>
        <p:txBody>
          <a:bodyPr/>
          <a:lstStyle/>
          <a:p>
            <a:r>
              <a:rPr lang="en-GB" sz="2400" dirty="0"/>
              <a:t>Article 8: Right to respect for privacy and family life</a:t>
            </a:r>
          </a:p>
          <a:p>
            <a:r>
              <a:rPr lang="en-GB" sz="2400" dirty="0"/>
              <a:t>Article 9: Freedom of thought, conscience and religion</a:t>
            </a:r>
          </a:p>
          <a:p>
            <a:r>
              <a:rPr lang="en-GB" sz="2400" dirty="0"/>
              <a:t>Article 10: Freedom of expression</a:t>
            </a:r>
          </a:p>
          <a:p>
            <a:r>
              <a:rPr lang="en-GB" sz="2400" dirty="0"/>
              <a:t>Article 11: Freedom of assembly and association</a:t>
            </a:r>
          </a:p>
          <a:p>
            <a:r>
              <a:rPr lang="en-GB" sz="2400" dirty="0"/>
              <a:t>Article 14: Prohibition of discrimination</a:t>
            </a:r>
          </a:p>
          <a:p>
            <a:r>
              <a:rPr lang="en-GB" sz="2400" dirty="0"/>
              <a:t>Article 1 of Protocol 2: Right to education</a:t>
            </a:r>
          </a:p>
          <a:p>
            <a:pPr marL="0" indent="0">
              <a:buNone/>
            </a:pPr>
            <a:r>
              <a:rPr lang="en-GB" sz="2400" i="1" dirty="0"/>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p>
        </p:txBody>
      </p:sp>
    </p:spTree>
    <p:extLst>
      <p:ext uri="{BB962C8B-B14F-4D97-AF65-F5344CB8AC3E}">
        <p14:creationId xmlns:p14="http://schemas.microsoft.com/office/powerpoint/2010/main" val="418433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2: Human Rights Act</a:t>
            </a:r>
            <a:endParaRPr lang="en-GB" dirty="0"/>
          </a:p>
        </p:txBody>
      </p:sp>
      <p:sp>
        <p:nvSpPr>
          <p:cNvPr id="3" name="Content Placeholder 2"/>
          <p:cNvSpPr>
            <a:spLocks noGrp="1"/>
          </p:cNvSpPr>
          <p:nvPr>
            <p:ph idx="1"/>
          </p:nvPr>
        </p:nvSpPr>
        <p:spPr/>
        <p:txBody>
          <a:bodyPr/>
          <a:lstStyle/>
          <a:p>
            <a:pPr marL="0" indent="0">
              <a:buNone/>
            </a:pPr>
            <a:r>
              <a:rPr lang="en-GB" sz="2400" b="1" dirty="0"/>
              <a:t>Establishing discrimination claims under Art 14</a:t>
            </a:r>
          </a:p>
          <a:p>
            <a:r>
              <a:rPr lang="en-GB" sz="2400" u="sng" dirty="0"/>
              <a:t>Ambit:</a:t>
            </a:r>
            <a:r>
              <a:rPr lang="en-GB" sz="2400" dirty="0"/>
              <a:t> circumstances of claim fall within ambit of Convention right</a:t>
            </a:r>
          </a:p>
          <a:p>
            <a:r>
              <a:rPr lang="en-GB" sz="2400" u="sng" dirty="0"/>
              <a:t>Status:</a:t>
            </a:r>
            <a:r>
              <a:rPr lang="en-GB" sz="2400" dirty="0"/>
              <a:t> status relied on</a:t>
            </a:r>
          </a:p>
          <a:p>
            <a:r>
              <a:rPr lang="en-GB" sz="2400" u="sng" dirty="0"/>
              <a:t>Formulation of complaint:</a:t>
            </a:r>
            <a:r>
              <a:rPr lang="en-GB" sz="2400" dirty="0"/>
              <a:t> why a failure to treat like cases alike (or treat different cases differently as per </a:t>
            </a:r>
            <a:r>
              <a:rPr lang="en-GB" sz="2400" dirty="0" err="1"/>
              <a:t>Thlimmenos</a:t>
            </a:r>
            <a:r>
              <a:rPr lang="en-GB" sz="2400" dirty="0"/>
              <a:t>)</a:t>
            </a:r>
          </a:p>
          <a:p>
            <a:r>
              <a:rPr lang="en-GB" sz="2400" u="sng" dirty="0"/>
              <a:t>Justification</a:t>
            </a:r>
          </a:p>
        </p:txBody>
      </p:sp>
    </p:spTree>
    <p:extLst>
      <p:ext uri="{BB962C8B-B14F-4D97-AF65-F5344CB8AC3E}">
        <p14:creationId xmlns:p14="http://schemas.microsoft.com/office/powerpoint/2010/main" val="55784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Part II: Balancing Rights – Curriculum Content</a:t>
            </a:r>
            <a:endParaRPr lang="en-GB" dirty="0"/>
          </a:p>
        </p:txBody>
      </p:sp>
      <p:sp>
        <p:nvSpPr>
          <p:cNvPr id="3" name="Content Placeholder 2"/>
          <p:cNvSpPr>
            <a:spLocks noGrp="1"/>
          </p:cNvSpPr>
          <p:nvPr>
            <p:ph idx="1"/>
          </p:nvPr>
        </p:nvSpPr>
        <p:spPr/>
        <p:txBody>
          <a:bodyPr/>
          <a:lstStyle/>
          <a:p>
            <a:pPr marL="0" indent="0">
              <a:buNone/>
            </a:pPr>
            <a:r>
              <a:rPr lang="en-GB" sz="2400" b="1" dirty="0"/>
              <a:t>EHRC technical guidance</a:t>
            </a:r>
          </a:p>
          <a:p>
            <a:pPr marL="0" indent="0">
              <a:buNone/>
            </a:pPr>
            <a:r>
              <a:rPr lang="en-GB" sz="2400" dirty="0"/>
              <a:t>3.22 These obligations do not apply to anything done in connection with the content of the curriculum. Schools are not restricted in the range of issues, ideas and materials that they use, and they have the academic freedom to expose pupils to a range of thoughts and ideas, however controversial. Even if the content of the curriculum causes offence to pupils with certain protected characteristics, this will not make it unlawful.</a:t>
            </a:r>
          </a:p>
          <a:p>
            <a:pPr marL="0" indent="0">
              <a:buNone/>
            </a:pPr>
            <a:r>
              <a:rPr lang="en-GB" sz="2400" dirty="0"/>
              <a:t>3.23 However, the way in which the curriculum is taught is covered by the non-discrimination provisions of the Act.</a:t>
            </a:r>
          </a:p>
          <a:p>
            <a:endParaRPr lang="en-GB" sz="2400" u="sng" dirty="0"/>
          </a:p>
          <a:p>
            <a:endParaRPr lang="en-GB" sz="2400" dirty="0"/>
          </a:p>
        </p:txBody>
      </p:sp>
    </p:spTree>
    <p:extLst>
      <p:ext uri="{BB962C8B-B14F-4D97-AF65-F5344CB8AC3E}">
        <p14:creationId xmlns:p14="http://schemas.microsoft.com/office/powerpoint/2010/main" val="121404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Balancing rights</a:t>
            </a:r>
            <a:endParaRPr lang="en-GB" dirty="0"/>
          </a:p>
        </p:txBody>
      </p:sp>
      <p:sp>
        <p:nvSpPr>
          <p:cNvPr id="3" name="Content Placeholder 2"/>
          <p:cNvSpPr>
            <a:spLocks noGrp="1"/>
          </p:cNvSpPr>
          <p:nvPr>
            <p:ph idx="1"/>
          </p:nvPr>
        </p:nvSpPr>
        <p:spPr/>
        <p:txBody>
          <a:bodyPr/>
          <a:lstStyle/>
          <a:p>
            <a:pPr marL="0" indent="0">
              <a:buNone/>
            </a:pPr>
            <a:r>
              <a:rPr lang="en-GB" sz="2400" dirty="0"/>
              <a:t>Distinction between:</a:t>
            </a:r>
          </a:p>
          <a:p>
            <a:r>
              <a:rPr lang="en-GB" sz="2400" dirty="0"/>
              <a:t>Religious school teaching that homosexuality is incompatible with the relevant religious doctrine</a:t>
            </a:r>
          </a:p>
          <a:p>
            <a:r>
              <a:rPr lang="en-GB" sz="2400" dirty="0"/>
              <a:t>The above teaching but delivered in such a way that gay pupils are berated</a:t>
            </a:r>
          </a:p>
          <a:p>
            <a:pPr marL="0" indent="0">
              <a:buNone/>
            </a:pPr>
            <a:r>
              <a:rPr lang="en-GB" sz="2400" dirty="0"/>
              <a:t>EHRC example: A teacher at a Church of England school tells pupils that homosexuality is ‘wrong’, and that gay and lesbian people will ‘burn in hell’ unless they are ‘cured of the disease’. A gay pupil in the class is deeply offended and intimidated by this hostile and degrading language. This may be direct</a:t>
            </a:r>
          </a:p>
          <a:p>
            <a:pPr marL="0" indent="0">
              <a:buNone/>
            </a:pPr>
            <a:r>
              <a:rPr lang="en-GB" sz="2400" dirty="0"/>
              <a:t>discrimination on the grounds of sexual orientation.</a:t>
            </a:r>
          </a:p>
          <a:p>
            <a:endParaRPr lang="en-GB" sz="2400" dirty="0"/>
          </a:p>
        </p:txBody>
      </p:sp>
    </p:spTree>
    <p:extLst>
      <p:ext uri="{BB962C8B-B14F-4D97-AF65-F5344CB8AC3E}">
        <p14:creationId xmlns:p14="http://schemas.microsoft.com/office/powerpoint/2010/main" val="54954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Birmingham City Council v </a:t>
            </a:r>
            <a:r>
              <a:rPr lang="en-GB" dirty="0" err="1">
                <a:solidFill>
                  <a:srgbClr val="9B8A63"/>
                </a:solidFill>
              </a:rPr>
              <a:t>Afsar</a:t>
            </a:r>
            <a:r>
              <a:rPr lang="en-GB" dirty="0">
                <a:solidFill>
                  <a:srgbClr val="9B8A63"/>
                </a:solidFill>
              </a:rPr>
              <a:t> [2019] EWHC 3217 (QB)</a:t>
            </a:r>
            <a:endParaRPr lang="en-GB" dirty="0"/>
          </a:p>
        </p:txBody>
      </p:sp>
      <p:sp>
        <p:nvSpPr>
          <p:cNvPr id="3" name="Content Placeholder 2"/>
          <p:cNvSpPr>
            <a:spLocks noGrp="1"/>
          </p:cNvSpPr>
          <p:nvPr>
            <p:ph idx="1"/>
          </p:nvPr>
        </p:nvSpPr>
        <p:spPr/>
        <p:txBody>
          <a:bodyPr/>
          <a:lstStyle/>
          <a:p>
            <a:r>
              <a:rPr lang="en-GB" sz="2400" dirty="0"/>
              <a:t>Protests by parents outside primary school in Birmingham against purported teaching of “LGBT issues” to pupils</a:t>
            </a:r>
          </a:p>
          <a:p>
            <a:r>
              <a:rPr lang="en-GB" sz="2400" dirty="0"/>
              <a:t>Local authority sought injunction to restrict protests and prohibit online abuse of teachers at the school</a:t>
            </a:r>
          </a:p>
          <a:p>
            <a:r>
              <a:rPr lang="en-GB" sz="2400" dirty="0"/>
              <a:t>Parents tried to resist injunction the basis it that the school’s teaching policy discriminated on basis of religion (British Pakistani Muslim children who made up majority of pupils)</a:t>
            </a:r>
          </a:p>
          <a:p>
            <a:pPr marL="0" indent="0">
              <a:buNone/>
            </a:pPr>
            <a:endParaRPr lang="en-GB" sz="2400" dirty="0"/>
          </a:p>
        </p:txBody>
      </p:sp>
    </p:spTree>
    <p:extLst>
      <p:ext uri="{BB962C8B-B14F-4D97-AF65-F5344CB8AC3E}">
        <p14:creationId xmlns:p14="http://schemas.microsoft.com/office/powerpoint/2010/main" val="395073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Birmingham City Council v </a:t>
            </a:r>
            <a:r>
              <a:rPr lang="en-GB" dirty="0" err="1">
                <a:solidFill>
                  <a:srgbClr val="9B8A63"/>
                </a:solidFill>
              </a:rPr>
              <a:t>Afsar</a:t>
            </a:r>
            <a:r>
              <a:rPr lang="en-GB" dirty="0">
                <a:solidFill>
                  <a:srgbClr val="9B8A63"/>
                </a:solidFill>
              </a:rPr>
              <a:t> [2019] EWHC 3217 (QB)</a:t>
            </a:r>
            <a:endParaRPr lang="en-GB" dirty="0"/>
          </a:p>
        </p:txBody>
      </p:sp>
      <p:sp>
        <p:nvSpPr>
          <p:cNvPr id="3" name="Content Placeholder 2"/>
          <p:cNvSpPr>
            <a:spLocks noGrp="1"/>
          </p:cNvSpPr>
          <p:nvPr>
            <p:ph idx="1"/>
          </p:nvPr>
        </p:nvSpPr>
        <p:spPr/>
        <p:txBody>
          <a:bodyPr/>
          <a:lstStyle/>
          <a:p>
            <a:pPr marL="0" indent="0">
              <a:buNone/>
            </a:pPr>
            <a:r>
              <a:rPr lang="en-GB" sz="2400" dirty="0"/>
              <a:t>Court’s reasoning:</a:t>
            </a:r>
          </a:p>
          <a:p>
            <a:r>
              <a:rPr lang="en-GB" sz="2400" dirty="0"/>
              <a:t>Granting of injunctions not conduct prohibited by EA</a:t>
            </a:r>
          </a:p>
          <a:p>
            <a:r>
              <a:rPr lang="en-GB" sz="2400" dirty="0"/>
              <a:t>Curriculum content not covered by EA (s.89)</a:t>
            </a:r>
          </a:p>
          <a:p>
            <a:r>
              <a:rPr lang="en-GB" sz="2400" dirty="0"/>
              <a:t>In any event, what was taught misrepresented by parents. “The matters that have actually been taught are limited, and lawful”. Teaching carried out required to comply with legal requirements such as s.78 Education Act 2002 and s.149 EA</a:t>
            </a:r>
          </a:p>
          <a:p>
            <a:r>
              <a:rPr lang="en-GB" sz="2400" dirty="0"/>
              <a:t>Injunction necessary and proportionate given disruption and need to protect rights and freedoms of others (noting that injunction did not seek to prevent expression of views but way they were being expressed)</a:t>
            </a:r>
          </a:p>
        </p:txBody>
      </p:sp>
    </p:spTree>
    <p:extLst>
      <p:ext uri="{BB962C8B-B14F-4D97-AF65-F5344CB8AC3E}">
        <p14:creationId xmlns:p14="http://schemas.microsoft.com/office/powerpoint/2010/main" val="83378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Birmingham City Council v </a:t>
            </a:r>
            <a:r>
              <a:rPr lang="en-GB" dirty="0" err="1">
                <a:solidFill>
                  <a:srgbClr val="9B8A63"/>
                </a:solidFill>
              </a:rPr>
              <a:t>Afsar</a:t>
            </a:r>
            <a:r>
              <a:rPr lang="en-GB" dirty="0">
                <a:solidFill>
                  <a:srgbClr val="9B8A63"/>
                </a:solidFill>
              </a:rPr>
              <a:t> [2019] EWHC 3217 (QB)</a:t>
            </a:r>
            <a:endParaRPr lang="en-GB" dirty="0"/>
          </a:p>
        </p:txBody>
      </p:sp>
      <p:sp>
        <p:nvSpPr>
          <p:cNvPr id="3" name="Content Placeholder 2"/>
          <p:cNvSpPr>
            <a:spLocks noGrp="1"/>
          </p:cNvSpPr>
          <p:nvPr>
            <p:ph idx="1"/>
          </p:nvPr>
        </p:nvSpPr>
        <p:spPr/>
        <p:txBody>
          <a:bodyPr/>
          <a:lstStyle/>
          <a:p>
            <a:pPr marL="0" indent="0">
              <a:buNone/>
            </a:pPr>
            <a:r>
              <a:rPr lang="en-GB" sz="1800" dirty="0"/>
              <a:t>61.  It is necessary to have in mind the legal and policy context, which includes the following key features. A2P1 has two aspects. One is the right to education, possessed by all pupils at the School. The other is the right of parents "to ensure … education and training in conformity with their own religious and philosophical convictions", a right which the State must "respect." That second right is, in comparison with most other Convention guarantees, "a weak one", which is principally aimed at ensuring fair and non-discriminatory access to the state education system: A v Head Teacher and Governors of Lord Grey School [2006] UKHL 14 [2006] 2 AC 363 [24]. A2P1 does not prevent the State from imparting unwelcome information or knowledge: "It is not possible to deduce from the Convention a right not to be exposed to convictions contrary to one's own": Appel-Irrgang v Germany (Application No 45216/07) [12]. A2P1 "does not even permit parents to object to the integration of such teaching in the school curriculum": Kjeldsen v Denmark (1979-80) 1 EHRR 711 [53]. The key requirement is for the State to avoid indoctrination, confining itself to instruction that is "objective, critical and pluralistic": Kjeldsen (ibid.)</a:t>
            </a:r>
          </a:p>
          <a:p>
            <a:pPr marL="0" indent="0">
              <a:buNone/>
            </a:pPr>
            <a:endParaRPr lang="en-GB" sz="2400" dirty="0"/>
          </a:p>
        </p:txBody>
      </p:sp>
    </p:spTree>
    <p:extLst>
      <p:ext uri="{BB962C8B-B14F-4D97-AF65-F5344CB8AC3E}">
        <p14:creationId xmlns:p14="http://schemas.microsoft.com/office/powerpoint/2010/main" val="327489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Birmingham City Council v </a:t>
            </a:r>
            <a:r>
              <a:rPr lang="en-GB" dirty="0" err="1">
                <a:solidFill>
                  <a:srgbClr val="9B8A63"/>
                </a:solidFill>
              </a:rPr>
              <a:t>Afsar</a:t>
            </a:r>
            <a:r>
              <a:rPr lang="en-GB" dirty="0">
                <a:solidFill>
                  <a:srgbClr val="9B8A63"/>
                </a:solidFill>
              </a:rPr>
              <a:t> [2019] EWHC 3217 (QB)</a:t>
            </a:r>
            <a:endParaRPr lang="en-GB" dirty="0"/>
          </a:p>
        </p:txBody>
      </p:sp>
      <p:sp>
        <p:nvSpPr>
          <p:cNvPr id="3" name="Content Placeholder 2"/>
          <p:cNvSpPr>
            <a:spLocks noGrp="1"/>
          </p:cNvSpPr>
          <p:nvPr>
            <p:ph idx="1"/>
          </p:nvPr>
        </p:nvSpPr>
        <p:spPr/>
        <p:txBody>
          <a:bodyPr/>
          <a:lstStyle/>
          <a:p>
            <a:pPr marL="0" indent="0">
              <a:buNone/>
            </a:pPr>
            <a:r>
              <a:rPr lang="en-GB" sz="1800" dirty="0"/>
              <a:t>62. Domestic law requires the state, including local education authorities to "have regard to the general principle that pupils are to be educated in accordance with the wishes of their parents, so far as that is compatible with the provision of efficient instruction and training …": Education Act 1996, s 9 . But the duty to "have regard" to parental wishes is not a duty to comply with those wishes. An authority can have regard to other things as well, and can make exceptions to the general principle: Watt v Kesteven CC [1955] 1 QB 408 . An authority must, in addition, comply with the duties imposed by s 11 of the Children Act 2004 (to safeguard and promote the welfare of children), s 78 of the Education Act 2002 (to promote fundamental British values so as to ensure that pupils are able to understand the norms of modern British society), and s 149 of the EA (to have due regard to the need to achieve the equality objectives set out in that section). The equality objectives include the elimination of discrimination prohibited by the EA , and fostering good relations between people with a protected characteristic and those who do not share it: s 149(1)(a) and (c) . Sexual orientation is a protected characteristic: s 149(7) .</a:t>
            </a:r>
          </a:p>
        </p:txBody>
      </p:sp>
    </p:spTree>
    <p:extLst>
      <p:ext uri="{BB962C8B-B14F-4D97-AF65-F5344CB8AC3E}">
        <p14:creationId xmlns:p14="http://schemas.microsoft.com/office/powerpoint/2010/main" val="283325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Balancing rights – freedom of belief and expression</a:t>
            </a:r>
            <a:endParaRPr lang="en-GB" dirty="0"/>
          </a:p>
        </p:txBody>
      </p:sp>
      <p:sp>
        <p:nvSpPr>
          <p:cNvPr id="3" name="Content Placeholder 2"/>
          <p:cNvSpPr>
            <a:spLocks noGrp="1"/>
          </p:cNvSpPr>
          <p:nvPr>
            <p:ph idx="1"/>
          </p:nvPr>
        </p:nvSpPr>
        <p:spPr/>
        <p:txBody>
          <a:bodyPr/>
          <a:lstStyle/>
          <a:p>
            <a:r>
              <a:rPr lang="en-GB" sz="2400" dirty="0" err="1"/>
              <a:t>Forstater</a:t>
            </a:r>
            <a:r>
              <a:rPr lang="en-GB" sz="2400" dirty="0"/>
              <a:t> v CGD Europe [2021] 6 WLUK 104</a:t>
            </a:r>
          </a:p>
          <a:p>
            <a:r>
              <a:rPr lang="en-GB" sz="2400" dirty="0"/>
              <a:t>F had carried out consultancy work for the Respondents</a:t>
            </a:r>
          </a:p>
          <a:p>
            <a:r>
              <a:rPr lang="en-GB" sz="2400" dirty="0"/>
              <a:t>Tweeted about transgender issues, and her view that sex is biologically immutable</a:t>
            </a:r>
          </a:p>
          <a:p>
            <a:r>
              <a:rPr lang="en-GB" sz="2400" dirty="0"/>
              <a:t>Not offered any further work. F brought claim alleged she had been directly discriminated against due to her “gender critical beliefs”</a:t>
            </a:r>
          </a:p>
          <a:p>
            <a:r>
              <a:rPr lang="en-GB" sz="2400" dirty="0"/>
              <a:t>At first instance her claim failed as Tribunal, applying the criteria in Grainger v Nicholson [2010] 2 All ER 253, held her belief did not qualify for protection because do it so it needed to be worthy of respect in a democratic society, not be incompatible with human dignity and not conflict with the fundamental rights of others</a:t>
            </a:r>
          </a:p>
        </p:txBody>
      </p:sp>
    </p:spTree>
    <p:extLst>
      <p:ext uri="{BB962C8B-B14F-4D97-AF65-F5344CB8AC3E}">
        <p14:creationId xmlns:p14="http://schemas.microsoft.com/office/powerpoint/2010/main" val="375585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Agenda</a:t>
            </a:r>
            <a:endParaRPr lang="en-GB" dirty="0"/>
          </a:p>
        </p:txBody>
      </p:sp>
      <p:sp>
        <p:nvSpPr>
          <p:cNvPr id="3" name="Content Placeholder 2"/>
          <p:cNvSpPr>
            <a:spLocks noGrp="1"/>
          </p:cNvSpPr>
          <p:nvPr>
            <p:ph idx="1"/>
          </p:nvPr>
        </p:nvSpPr>
        <p:spPr/>
        <p:txBody>
          <a:bodyPr/>
          <a:lstStyle/>
          <a:p>
            <a:pPr marL="0" indent="0">
              <a:buNone/>
            </a:pPr>
            <a:r>
              <a:rPr lang="en-GB" dirty="0"/>
              <a:t>Part 1: Legal framework </a:t>
            </a:r>
          </a:p>
          <a:p>
            <a:pPr marL="0" indent="0">
              <a:buNone/>
            </a:pPr>
            <a:r>
              <a:rPr lang="en-GB" dirty="0"/>
              <a:t>Part 2: Balancing conflicting rights</a:t>
            </a:r>
          </a:p>
        </p:txBody>
      </p:sp>
    </p:spTree>
    <p:extLst>
      <p:ext uri="{BB962C8B-B14F-4D97-AF65-F5344CB8AC3E}">
        <p14:creationId xmlns:p14="http://schemas.microsoft.com/office/powerpoint/2010/main" val="310615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B8A63"/>
                </a:solidFill>
              </a:rPr>
              <a:t>Forstater</a:t>
            </a:r>
            <a:r>
              <a:rPr lang="en-GB" dirty="0">
                <a:solidFill>
                  <a:srgbClr val="9B8A63"/>
                </a:solidFill>
              </a:rPr>
              <a:t> v CGD Europe [2021] 6 WLUK 104 (employment case)</a:t>
            </a:r>
            <a:endParaRPr lang="en-GB" dirty="0"/>
          </a:p>
        </p:txBody>
      </p:sp>
      <p:sp>
        <p:nvSpPr>
          <p:cNvPr id="3" name="Content Placeholder 2"/>
          <p:cNvSpPr>
            <a:spLocks noGrp="1"/>
          </p:cNvSpPr>
          <p:nvPr>
            <p:ph idx="1"/>
          </p:nvPr>
        </p:nvSpPr>
        <p:spPr/>
        <p:txBody>
          <a:bodyPr/>
          <a:lstStyle/>
          <a:p>
            <a:r>
              <a:rPr lang="en-GB" sz="2400" dirty="0"/>
              <a:t>At first instance her claim failed because the Tribunal, applying the criteria in Grainger v Nicholson [2010] 2 All ER 253, held her belief did not qualify for protection because do it so it needed to be worthy of respect in a democratic society, not be incompatible with human dignity and not conflict with the fundamental rights of others</a:t>
            </a:r>
          </a:p>
          <a:p>
            <a:pPr marL="0" indent="0">
              <a:buNone/>
            </a:pPr>
            <a:endParaRPr lang="en-GB" sz="2400" dirty="0"/>
          </a:p>
        </p:txBody>
      </p:sp>
    </p:spTree>
    <p:extLst>
      <p:ext uri="{BB962C8B-B14F-4D97-AF65-F5344CB8AC3E}">
        <p14:creationId xmlns:p14="http://schemas.microsoft.com/office/powerpoint/2010/main" val="210449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B8A63"/>
                </a:solidFill>
              </a:rPr>
              <a:t>Forstater</a:t>
            </a:r>
            <a:r>
              <a:rPr lang="en-GB" dirty="0">
                <a:solidFill>
                  <a:srgbClr val="9B8A63"/>
                </a:solidFill>
              </a:rPr>
              <a:t> v CGD Europe [2021] 6 WLUK 104 (employment case)</a:t>
            </a:r>
            <a:endParaRPr lang="en-GB" dirty="0"/>
          </a:p>
        </p:txBody>
      </p:sp>
      <p:sp>
        <p:nvSpPr>
          <p:cNvPr id="3" name="Content Placeholder 2"/>
          <p:cNvSpPr>
            <a:spLocks noGrp="1"/>
          </p:cNvSpPr>
          <p:nvPr>
            <p:ph idx="1"/>
          </p:nvPr>
        </p:nvSpPr>
        <p:spPr/>
        <p:txBody>
          <a:bodyPr/>
          <a:lstStyle/>
          <a:p>
            <a:pPr marL="0" indent="0">
              <a:buNone/>
            </a:pPr>
            <a:r>
              <a:rPr lang="en-GB" sz="2400" dirty="0"/>
              <a:t>F’s appeal succeeded</a:t>
            </a:r>
          </a:p>
          <a:p>
            <a:r>
              <a:rPr lang="en-GB" sz="2400" dirty="0"/>
              <a:t>EAT held that only beliefs “aimed at the destruction” of Convention rights can be classified as not worthy of respect in a democratic society and therefore outside the scope of the fifth Grainger criterion. (The respondent had submitted that only beliefs amounting to totalitarianism or which were akin to Nazism would fail outside the criterion. The EAT agreed: “that is as it should be”)</a:t>
            </a:r>
          </a:p>
          <a:p>
            <a:r>
              <a:rPr lang="en-GB" sz="2400" dirty="0"/>
              <a:t>F’s believe did not come “anywhere near to approaching” the above threshold. Even more where her belief reflected the law and was widely shared, including by respected academics.</a:t>
            </a:r>
          </a:p>
        </p:txBody>
      </p:sp>
    </p:spTree>
    <p:extLst>
      <p:ext uri="{BB962C8B-B14F-4D97-AF65-F5344CB8AC3E}">
        <p14:creationId xmlns:p14="http://schemas.microsoft.com/office/powerpoint/2010/main" val="353011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B8A63"/>
                </a:solidFill>
              </a:rPr>
              <a:t>Forstater</a:t>
            </a:r>
            <a:r>
              <a:rPr lang="en-GB" dirty="0">
                <a:solidFill>
                  <a:srgbClr val="9B8A63"/>
                </a:solidFill>
              </a:rPr>
              <a:t> v CGD Europe [2021] 6 WLUK 104 (employment case)</a:t>
            </a:r>
            <a:endParaRPr lang="en-GB" dirty="0"/>
          </a:p>
        </p:txBody>
      </p:sp>
      <p:sp>
        <p:nvSpPr>
          <p:cNvPr id="3" name="Content Placeholder 2"/>
          <p:cNvSpPr>
            <a:spLocks noGrp="1"/>
          </p:cNvSpPr>
          <p:nvPr>
            <p:ph idx="1"/>
          </p:nvPr>
        </p:nvSpPr>
        <p:spPr/>
        <p:txBody>
          <a:bodyPr/>
          <a:lstStyle/>
          <a:p>
            <a:pPr marL="0" indent="0">
              <a:buNone/>
            </a:pPr>
            <a:r>
              <a:rPr lang="en-GB" sz="2400" b="1" dirty="0"/>
              <a:t>Implications in an educational context?</a:t>
            </a:r>
          </a:p>
          <a:p>
            <a:r>
              <a:rPr lang="en-GB" sz="2400" dirty="0"/>
              <a:t>Cannot discriminate against somebody because they believe sex is immutable</a:t>
            </a:r>
          </a:p>
          <a:p>
            <a:r>
              <a:rPr lang="en-GB" sz="2400" dirty="0"/>
              <a:t>That means a teacher could not be dismissed for holding (and manifesting) that view</a:t>
            </a:r>
          </a:p>
          <a:p>
            <a:r>
              <a:rPr lang="en-GB" sz="2400" dirty="0"/>
              <a:t>However, if teacher shares view in a manner which involves differential detrimental treatment of a transgender child (or meets definition of harassment) then likely to be unlawful.</a:t>
            </a:r>
          </a:p>
        </p:txBody>
      </p:sp>
    </p:spTree>
    <p:extLst>
      <p:ext uri="{BB962C8B-B14F-4D97-AF65-F5344CB8AC3E}">
        <p14:creationId xmlns:p14="http://schemas.microsoft.com/office/powerpoint/2010/main" val="178269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solidFill>
                  <a:srgbClr val="9B8A63"/>
                </a:solidFill>
              </a:rPr>
              <a:t>Questions?</a:t>
            </a:r>
            <a:endParaRPr lang="en-US" dirty="0"/>
          </a:p>
        </p:txBody>
      </p:sp>
      <p:sp>
        <p:nvSpPr>
          <p:cNvPr id="3075" name="Rectangle 3"/>
          <p:cNvSpPr>
            <a:spLocks noGrp="1" noChangeArrowheads="1"/>
          </p:cNvSpPr>
          <p:nvPr>
            <p:ph type="body" idx="1"/>
          </p:nvPr>
        </p:nvSpPr>
        <p:spPr>
          <a:xfrm>
            <a:off x="457200" y="1600200"/>
            <a:ext cx="8363272" cy="3484983"/>
          </a:xfrm>
        </p:spPr>
        <p: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GB" sz="900" dirty="0"/>
          </a:p>
          <a:p>
            <a:endParaRPr lang="en-GB" sz="900" dirty="0"/>
          </a:p>
          <a:p>
            <a:pPr>
              <a:buNone/>
            </a:pPr>
            <a:endParaRPr lang="en-US" sz="800" dirty="0"/>
          </a:p>
          <a:p>
            <a:endParaRPr lang="en-GB" sz="800" dirty="0"/>
          </a:p>
          <a:p>
            <a:endParaRPr lang="en-GB" sz="800" dirty="0"/>
          </a:p>
          <a:p>
            <a:endParaRPr lang="en-GB" sz="800" dirty="0"/>
          </a:p>
          <a:p>
            <a:endParaRPr lang="en-GB" sz="800" dirty="0"/>
          </a:p>
          <a:p>
            <a:pPr algn="just">
              <a:buNone/>
            </a:pPr>
            <a:endParaRPr lang="en-US" sz="800" dirty="0"/>
          </a:p>
          <a:p>
            <a:pPr>
              <a:buNone/>
            </a:pPr>
            <a:endParaRPr lang="en-US" dirty="0"/>
          </a:p>
        </p:txBody>
      </p:sp>
      <p:sp>
        <p:nvSpPr>
          <p:cNvPr id="5" name="Rectangle 3"/>
          <p:cNvSpPr txBox="1">
            <a:spLocks noChangeArrowheads="1"/>
          </p:cNvSpPr>
          <p:nvPr/>
        </p:nvSpPr>
        <p:spPr bwMode="auto">
          <a:xfrm>
            <a:off x="0" y="5334000"/>
            <a:ext cx="8763000" cy="1104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17463" algn="just">
              <a:spcBef>
                <a:spcPct val="20000"/>
              </a:spcBef>
              <a:defRPr/>
            </a:pPr>
            <a:r>
              <a:rPr lang="en-US" sz="800" kern="0" dirty="0">
                <a:latin typeface="Helvetica Neue Light"/>
                <a:cs typeface="Helvetica Neue Light"/>
              </a:rPr>
              <a:t>39 Essex Chambers LLP is a governance and holding entity and a </a:t>
            </a:r>
            <a:r>
              <a:rPr lang="en-GB" sz="800" kern="0" dirty="0">
                <a:latin typeface="Helvetica Neue Light"/>
                <a:cs typeface="Helvetica Neue Light"/>
              </a:rPr>
              <a:t>limited liability partnership registered in England and Wales (registered number 0C360005) with its registered office at 81 Chancery Lane, London WC2A 1DD. 39 Essex Chambers</a:t>
            </a:r>
            <a:r>
              <a:rPr lang="en-US" sz="800" kern="0" dirty="0">
                <a:latin typeface="Helvetica Neue Light"/>
                <a:cs typeface="Helvetica Neue Light"/>
              </a:rPr>
              <a:t>‘ members provide legal and advocacy services as independent, self-employed barristers and no entity connected with 39 Essex Chambers provides any legal services. 39 Essex Chambers (Services) Limited manages the administrative, operational and support functions of Chambers and is a company incorporated in England and Wales (company number 7385894) with its registered office at 81 Chancery Lane, London WC2A 1DD.</a:t>
            </a:r>
          </a:p>
        </p:txBody>
      </p:sp>
      <p:pic>
        <p:nvPicPr>
          <p:cNvPr id="2" name="Picture 1">
            <a:extLst>
              <a:ext uri="{FF2B5EF4-FFF2-40B4-BE49-F238E27FC236}">
                <a16:creationId xmlns:a16="http://schemas.microsoft.com/office/drawing/2014/main" id="{36C4C136-DA14-400A-8806-2BD86AEFE78B}"/>
              </a:ext>
            </a:extLst>
          </p:cNvPr>
          <p:cNvPicPr>
            <a:picLocks noChangeAspect="1"/>
          </p:cNvPicPr>
          <p:nvPr/>
        </p:nvPicPr>
        <p:blipFill>
          <a:blip r:embed="rId2"/>
          <a:stretch>
            <a:fillRect/>
          </a:stretch>
        </p:blipFill>
        <p:spPr>
          <a:xfrm>
            <a:off x="2022745" y="1486538"/>
            <a:ext cx="5232182" cy="36564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GB"/>
              <a:t>Part I - Tool 1: Equality Act 2010</a:t>
            </a:r>
            <a:endParaRPr lang="en-GB" dirty="0"/>
          </a:p>
        </p:txBody>
      </p:sp>
      <p:sp>
        <p:nvSpPr>
          <p:cNvPr id="3" name="Content Placeholder 2"/>
          <p:cNvSpPr>
            <a:spLocks noGrp="1"/>
          </p:cNvSpPr>
          <p:nvPr>
            <p:ph sz="half" idx="1"/>
          </p:nvPr>
        </p:nvSpPr>
        <p:spPr>
          <a:xfrm>
            <a:off x="457200" y="1600200"/>
            <a:ext cx="4038600" cy="4525963"/>
          </a:xfrm>
        </p:spPr>
        <p:txBody>
          <a:bodyPr wrap="square" anchor="t">
            <a:normAutofit/>
          </a:bodyPr>
          <a:lstStyle/>
          <a:p>
            <a:r>
              <a:rPr lang="en-GB" dirty="0"/>
              <a:t>Part 6 of EA sets out what is unlawful conduct re education</a:t>
            </a:r>
          </a:p>
          <a:p>
            <a:r>
              <a:rPr lang="en-GB" dirty="0" err="1"/>
              <a:t>Chp</a:t>
            </a:r>
            <a:r>
              <a:rPr lang="en-GB" dirty="0"/>
              <a:t> 1 – Schools (state and private)</a:t>
            </a:r>
          </a:p>
          <a:p>
            <a:r>
              <a:rPr lang="en-GB" dirty="0" err="1"/>
              <a:t>Chp</a:t>
            </a:r>
            <a:r>
              <a:rPr lang="en-GB" dirty="0"/>
              <a:t> 2 – Further and higher education</a:t>
            </a:r>
          </a:p>
          <a:p>
            <a:r>
              <a:rPr lang="en-GB" dirty="0" err="1"/>
              <a:t>Chp</a:t>
            </a:r>
            <a:r>
              <a:rPr lang="en-GB" dirty="0"/>
              <a:t> 3 – General qualifications bodies</a:t>
            </a:r>
          </a:p>
        </p:txBody>
      </p:sp>
      <p:pic>
        <p:nvPicPr>
          <p:cNvPr id="4" name="Picture 3">
            <a:extLst>
              <a:ext uri="{FF2B5EF4-FFF2-40B4-BE49-F238E27FC236}">
                <a16:creationId xmlns:a16="http://schemas.microsoft.com/office/drawing/2014/main" id="{C519E4FF-5623-4545-BEFD-998968626B9B}"/>
              </a:ext>
            </a:extLst>
          </p:cNvPr>
          <p:cNvPicPr>
            <a:picLocks noChangeAspect="1"/>
          </p:cNvPicPr>
          <p:nvPr/>
        </p:nvPicPr>
        <p:blipFill rotWithShape="1">
          <a:blip r:embed="rId2"/>
          <a:srcRect l="22035" r="18402" b="-1"/>
          <a:stretch/>
        </p:blipFill>
        <p:spPr>
          <a:xfrm>
            <a:off x="4648200" y="1600200"/>
            <a:ext cx="4038600" cy="4525963"/>
          </a:xfrm>
          <a:prstGeom prst="rect">
            <a:avLst/>
          </a:prstGeom>
          <a:noFill/>
        </p:spPr>
      </p:pic>
    </p:spTree>
    <p:extLst>
      <p:ext uri="{BB962C8B-B14F-4D97-AF65-F5344CB8AC3E}">
        <p14:creationId xmlns:p14="http://schemas.microsoft.com/office/powerpoint/2010/main" val="304255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b="1" dirty="0"/>
              <a:t>Protected characteristics for schools:</a:t>
            </a:r>
          </a:p>
          <a:p>
            <a:r>
              <a:rPr lang="en-GB" sz="2400" dirty="0"/>
              <a:t>Disability</a:t>
            </a:r>
          </a:p>
          <a:p>
            <a:r>
              <a:rPr lang="en-GB" sz="2400" u="sng" dirty="0"/>
              <a:t>Gender reassignment</a:t>
            </a:r>
          </a:p>
          <a:p>
            <a:r>
              <a:rPr lang="en-GB" sz="2400" dirty="0"/>
              <a:t>Pregnancy and maternity</a:t>
            </a:r>
          </a:p>
          <a:p>
            <a:r>
              <a:rPr lang="en-GB" sz="2400" dirty="0"/>
              <a:t>Race</a:t>
            </a:r>
          </a:p>
          <a:p>
            <a:r>
              <a:rPr lang="en-GB" sz="2400" u="sng" dirty="0"/>
              <a:t>Religion or belief</a:t>
            </a:r>
          </a:p>
          <a:p>
            <a:r>
              <a:rPr lang="en-GB" sz="2400" u="sng" dirty="0"/>
              <a:t>Sex</a:t>
            </a:r>
          </a:p>
          <a:p>
            <a:r>
              <a:rPr lang="en-GB" sz="2400" u="sng" dirty="0"/>
              <a:t>Sexual orientation</a:t>
            </a:r>
          </a:p>
          <a:p>
            <a:pPr marL="0" indent="0">
              <a:buNone/>
            </a:pPr>
            <a:endParaRPr lang="en-GB" sz="2600" dirty="0"/>
          </a:p>
        </p:txBody>
      </p:sp>
    </p:spTree>
    <p:extLst>
      <p:ext uri="{BB962C8B-B14F-4D97-AF65-F5344CB8AC3E}">
        <p14:creationId xmlns:p14="http://schemas.microsoft.com/office/powerpoint/2010/main" val="64878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dirty="0"/>
              <a:t>Meaning of “</a:t>
            </a:r>
            <a:r>
              <a:rPr lang="en-GB" sz="2400" u="sng" dirty="0"/>
              <a:t>gender reassignment</a:t>
            </a:r>
            <a:r>
              <a:rPr lang="en-GB" sz="2400" dirty="0"/>
              <a:t>” (s.7)</a:t>
            </a:r>
          </a:p>
          <a:p>
            <a:pPr marL="0" indent="0">
              <a:buNone/>
            </a:pPr>
            <a:r>
              <a:rPr lang="en-GB" sz="2400" dirty="0"/>
              <a:t>(1)  A person has the protected characteristic of gender reassignment if the person is proposing to undergo, is undergoing or has undergone a process (or part of a process) for the purpose of reassigning the person's sex by changing physiological or other attributes of sex.</a:t>
            </a:r>
          </a:p>
          <a:p>
            <a:pPr marL="0" indent="0">
              <a:buNone/>
            </a:pPr>
            <a:endParaRPr lang="en-GB" sz="2400" dirty="0"/>
          </a:p>
          <a:p>
            <a:pPr marL="0" indent="0">
              <a:buNone/>
            </a:pPr>
            <a:endParaRPr lang="en-GB" sz="2600" dirty="0"/>
          </a:p>
        </p:txBody>
      </p:sp>
      <p:pic>
        <p:nvPicPr>
          <p:cNvPr id="4" name="Picture 3">
            <a:extLst>
              <a:ext uri="{FF2B5EF4-FFF2-40B4-BE49-F238E27FC236}">
                <a16:creationId xmlns:a16="http://schemas.microsoft.com/office/drawing/2014/main" id="{68453A3C-29FC-47ED-AEDB-34391906E86C}"/>
              </a:ext>
            </a:extLst>
          </p:cNvPr>
          <p:cNvPicPr>
            <a:picLocks noChangeAspect="1"/>
          </p:cNvPicPr>
          <p:nvPr/>
        </p:nvPicPr>
        <p:blipFill>
          <a:blip r:embed="rId2"/>
          <a:stretch>
            <a:fillRect/>
          </a:stretch>
        </p:blipFill>
        <p:spPr>
          <a:xfrm>
            <a:off x="3626137" y="4149080"/>
            <a:ext cx="1891726" cy="1891726"/>
          </a:xfrm>
          <a:prstGeom prst="rect">
            <a:avLst/>
          </a:prstGeom>
        </p:spPr>
      </p:pic>
    </p:spTree>
    <p:extLst>
      <p:ext uri="{BB962C8B-B14F-4D97-AF65-F5344CB8AC3E}">
        <p14:creationId xmlns:p14="http://schemas.microsoft.com/office/powerpoint/2010/main" val="129830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a:xfrm>
            <a:off x="457200" y="1402484"/>
            <a:ext cx="8229600" cy="4525963"/>
          </a:xfrm>
        </p:spPr>
        <p:txBody>
          <a:bodyPr/>
          <a:lstStyle/>
          <a:p>
            <a:pPr marL="0" indent="0">
              <a:buNone/>
            </a:pPr>
            <a:r>
              <a:rPr lang="en-GB" sz="2000" b="1" dirty="0"/>
              <a:t>Unlawful conduct (s.85):</a:t>
            </a:r>
          </a:p>
          <a:p>
            <a:pPr marL="0" indent="0">
              <a:buNone/>
            </a:pPr>
            <a:r>
              <a:rPr lang="en-GB" sz="2000" dirty="0"/>
              <a:t>1. </a:t>
            </a:r>
            <a:r>
              <a:rPr lang="en-GB" sz="2000" u="sng" dirty="0"/>
              <a:t>Discrimination</a:t>
            </a:r>
            <a:r>
              <a:rPr lang="en-GB" sz="2000" dirty="0"/>
              <a:t> re:</a:t>
            </a:r>
          </a:p>
          <a:p>
            <a:r>
              <a:rPr lang="en-GB" sz="2000" dirty="0"/>
              <a:t>Admissions</a:t>
            </a:r>
          </a:p>
          <a:p>
            <a:r>
              <a:rPr lang="en-GB" sz="2000" dirty="0"/>
              <a:t>Treatment at school (</a:t>
            </a:r>
            <a:r>
              <a:rPr lang="en-GB" sz="2000" dirty="0" err="1"/>
              <a:t>eg</a:t>
            </a:r>
            <a:r>
              <a:rPr lang="en-GB" sz="2000" dirty="0"/>
              <a:t> provision of education etc)</a:t>
            </a:r>
          </a:p>
          <a:p>
            <a:pPr marL="0" indent="0">
              <a:buNone/>
            </a:pPr>
            <a:r>
              <a:rPr lang="en-GB" sz="2000" dirty="0"/>
              <a:t>2. </a:t>
            </a:r>
            <a:r>
              <a:rPr lang="en-GB" sz="2000" u="sng" dirty="0"/>
              <a:t>Harassment</a:t>
            </a:r>
            <a:r>
              <a:rPr lang="en-GB" sz="2000" dirty="0"/>
              <a:t> (but not based on gender reassignment, religion or belief, sexual orientation!) of:</a:t>
            </a:r>
          </a:p>
          <a:p>
            <a:r>
              <a:rPr lang="en-GB" sz="2000" dirty="0"/>
              <a:t>A pupil</a:t>
            </a:r>
          </a:p>
          <a:p>
            <a:r>
              <a:rPr lang="en-GB" sz="2000" dirty="0"/>
              <a:t>Person who has applied for admission of a pupil</a:t>
            </a:r>
          </a:p>
          <a:p>
            <a:pPr marL="0" indent="0">
              <a:buNone/>
            </a:pPr>
            <a:r>
              <a:rPr lang="en-GB" sz="2000" dirty="0"/>
              <a:t>3. </a:t>
            </a:r>
            <a:r>
              <a:rPr lang="en-GB" sz="2000" u="sng" dirty="0"/>
              <a:t>Victimisation</a:t>
            </a:r>
            <a:r>
              <a:rPr lang="en-GB" sz="2000" dirty="0"/>
              <a:t> re:</a:t>
            </a:r>
          </a:p>
          <a:p>
            <a:r>
              <a:rPr lang="en-GB" sz="2000" dirty="0"/>
              <a:t>Admissions</a:t>
            </a:r>
          </a:p>
          <a:p>
            <a:r>
              <a:rPr lang="en-GB" sz="2000" dirty="0"/>
              <a:t>Treatment at school</a:t>
            </a:r>
          </a:p>
          <a:p>
            <a:pPr marL="0" indent="0">
              <a:buNone/>
            </a:pPr>
            <a:r>
              <a:rPr lang="en-GB" sz="2000" b="1" dirty="0"/>
              <a:t>BUT</a:t>
            </a:r>
            <a:r>
              <a:rPr lang="en-GB" sz="2000" dirty="0"/>
              <a:t> no application re “anything done in connection with the content of the curriculum” (s.89)</a:t>
            </a:r>
          </a:p>
          <a:p>
            <a:pPr marL="0" indent="0">
              <a:buNone/>
            </a:pPr>
            <a:endParaRPr lang="en-GB" sz="2600" dirty="0"/>
          </a:p>
        </p:txBody>
      </p:sp>
    </p:spTree>
    <p:extLst>
      <p:ext uri="{BB962C8B-B14F-4D97-AF65-F5344CB8AC3E}">
        <p14:creationId xmlns:p14="http://schemas.microsoft.com/office/powerpoint/2010/main" val="259963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dirty="0"/>
              <a:t>What is discrimination under the EA? 2 types</a:t>
            </a:r>
          </a:p>
          <a:p>
            <a:pPr marL="457200" indent="-457200">
              <a:buAutoNum type="arabicPeriod"/>
            </a:pPr>
            <a:r>
              <a:rPr lang="en-GB" sz="2400" u="sng" dirty="0"/>
              <a:t>Direct discrimination</a:t>
            </a:r>
            <a:r>
              <a:rPr lang="en-GB" sz="2400" dirty="0"/>
              <a:t> (s.13)</a:t>
            </a:r>
          </a:p>
          <a:p>
            <a:pPr marL="0" indent="0">
              <a:buNone/>
            </a:pPr>
            <a:r>
              <a:rPr lang="en-GB" sz="2400" dirty="0"/>
              <a:t>(1) </a:t>
            </a:r>
            <a:r>
              <a:rPr lang="en-GB" sz="2400" i="1" dirty="0"/>
              <a:t> A person (A) discriminates against another (B) if, because of a protected characteristic, A treats B less favourably than A treats or would treat others.</a:t>
            </a:r>
          </a:p>
          <a:p>
            <a:r>
              <a:rPr lang="en-GB" sz="2400" dirty="0"/>
              <a:t>No justification</a:t>
            </a:r>
          </a:p>
          <a:p>
            <a:pPr marL="0" indent="0">
              <a:buNone/>
            </a:pPr>
            <a:endParaRPr lang="en-GB" sz="2600" dirty="0"/>
          </a:p>
        </p:txBody>
      </p:sp>
    </p:spTree>
    <p:extLst>
      <p:ext uri="{BB962C8B-B14F-4D97-AF65-F5344CB8AC3E}">
        <p14:creationId xmlns:p14="http://schemas.microsoft.com/office/powerpoint/2010/main" val="6187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dirty="0"/>
              <a:t>2. </a:t>
            </a:r>
            <a:r>
              <a:rPr lang="en-GB" sz="2400" u="sng" dirty="0"/>
              <a:t>Indirect discrimination</a:t>
            </a:r>
            <a:r>
              <a:rPr lang="en-GB" sz="2400" dirty="0"/>
              <a:t> (s.19)</a:t>
            </a:r>
          </a:p>
          <a:p>
            <a:pPr marL="0" indent="0">
              <a:buNone/>
            </a:pPr>
            <a:r>
              <a:rPr lang="en-GB" sz="2000" i="1" dirty="0"/>
              <a:t>(1)  A person (A) discriminates against another (B) if A applies to B a provision, criterion or practice which is discriminatory in relation to a relevant protected characteristic of B's.</a:t>
            </a:r>
          </a:p>
          <a:p>
            <a:pPr marL="0" indent="0">
              <a:buNone/>
            </a:pPr>
            <a:r>
              <a:rPr lang="en-GB" sz="2000" i="1" dirty="0"/>
              <a:t>(2)  For the purposes of subsection (1), a provision, criterion or practice is discriminatory in relation to a relevant protected characteristic of B's if—</a:t>
            </a:r>
          </a:p>
          <a:p>
            <a:pPr marL="0" indent="0">
              <a:buNone/>
            </a:pPr>
            <a:r>
              <a:rPr lang="en-GB" sz="2000" i="1" dirty="0"/>
              <a:t>(a)  A applies, or would apply, it to persons with whom B does not share the characteristic,</a:t>
            </a:r>
          </a:p>
          <a:p>
            <a:pPr marL="0" indent="0">
              <a:buNone/>
            </a:pPr>
            <a:r>
              <a:rPr lang="en-GB" sz="2000" i="1" dirty="0"/>
              <a:t>(b)  it puts, or would put, persons with whom B shares the characteristic at a particular disadvantage when compared with persons with whom B does not share it,</a:t>
            </a:r>
          </a:p>
          <a:p>
            <a:pPr marL="0" indent="0">
              <a:buNone/>
            </a:pPr>
            <a:r>
              <a:rPr lang="en-GB" sz="2000" i="1" dirty="0"/>
              <a:t>(c)  it puts, or would put, B at that disadvantage, and</a:t>
            </a:r>
          </a:p>
          <a:p>
            <a:pPr marL="0" indent="0">
              <a:buNone/>
            </a:pPr>
            <a:r>
              <a:rPr lang="en-GB" sz="2000" i="1" dirty="0"/>
              <a:t>(d)  A cannot show it to be a proportionate means of achieving a legitimate aim.</a:t>
            </a:r>
          </a:p>
          <a:p>
            <a:pPr marL="0" indent="0">
              <a:buNone/>
            </a:pPr>
            <a:endParaRPr lang="en-GB" sz="2600" dirty="0"/>
          </a:p>
        </p:txBody>
      </p:sp>
    </p:spTree>
    <p:extLst>
      <p:ext uri="{BB962C8B-B14F-4D97-AF65-F5344CB8AC3E}">
        <p14:creationId xmlns:p14="http://schemas.microsoft.com/office/powerpoint/2010/main" val="235416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B8A63"/>
                </a:solidFill>
              </a:rPr>
              <a:t>Tool 1: Equality Act 2010</a:t>
            </a:r>
            <a:endParaRPr lang="en-GB" dirty="0"/>
          </a:p>
        </p:txBody>
      </p:sp>
      <p:sp>
        <p:nvSpPr>
          <p:cNvPr id="3" name="Content Placeholder 2"/>
          <p:cNvSpPr>
            <a:spLocks noGrp="1"/>
          </p:cNvSpPr>
          <p:nvPr>
            <p:ph idx="1"/>
          </p:nvPr>
        </p:nvSpPr>
        <p:spPr/>
        <p:txBody>
          <a:bodyPr/>
          <a:lstStyle/>
          <a:p>
            <a:pPr marL="0" indent="0">
              <a:buNone/>
            </a:pPr>
            <a:r>
              <a:rPr lang="en-GB" sz="2400" dirty="0"/>
              <a:t>Examples from EHRC’s Technical Guidance for Schools</a:t>
            </a:r>
          </a:p>
          <a:p>
            <a:pPr marL="457200" indent="-457200">
              <a:buAutoNum type="arabicPeriod"/>
            </a:pPr>
            <a:r>
              <a:rPr lang="en-GB" sz="2400" dirty="0"/>
              <a:t>Refusing to admit an applicant to the school because his parents are gay.</a:t>
            </a:r>
          </a:p>
          <a:p>
            <a:pPr marL="457200" indent="-457200">
              <a:buAutoNum type="arabicPeriod"/>
            </a:pPr>
            <a:r>
              <a:rPr lang="en-GB" sz="2400" dirty="0"/>
              <a:t>A lesbian pupil undertakes a project charting the history of the gay and lesbian movement as part of her GCSE coursework. Her teacher tells her that her topic is inappropriate and that she should keep her personal life to herself. As a result, the pupil is subsequently given low marks for her project. This is likely to be direct discrimination because of sexual orientation.</a:t>
            </a:r>
          </a:p>
        </p:txBody>
      </p:sp>
    </p:spTree>
    <p:extLst>
      <p:ext uri="{BB962C8B-B14F-4D97-AF65-F5344CB8AC3E}">
        <p14:creationId xmlns:p14="http://schemas.microsoft.com/office/powerpoint/2010/main" val="244857624"/>
      </p:ext>
    </p:extLst>
  </p:cSld>
  <p:clrMapOvr>
    <a:masterClrMapping/>
  </p:clrMapOvr>
</p:sld>
</file>

<file path=ppt/theme/theme1.xml><?xml version="1.0" encoding="utf-8"?>
<a:theme xmlns:a="http://schemas.openxmlformats.org/drawingml/2006/main" name="Power Point template 2008">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 2008</Template>
  <TotalTime>709</TotalTime>
  <Words>2279</Words>
  <Application>Microsoft Office PowerPoint</Application>
  <PresentationFormat>On-screen Show (4:3)</PresentationFormat>
  <Paragraphs>136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 Neue Light</vt:lpstr>
      <vt:lpstr>Helvetica Neue Thin</vt:lpstr>
      <vt:lpstr>Power Point template 2008</vt:lpstr>
      <vt:lpstr>Discrimination: are young people protected? Education LGBTQ+</vt:lpstr>
      <vt:lpstr>Agenda</vt:lpstr>
      <vt:lpstr>Part I - Tool 1: Equality Act 2010</vt:lpstr>
      <vt:lpstr>Tool 1: Equality Act 2010</vt:lpstr>
      <vt:lpstr>Tool 1: Equality Act 2010</vt:lpstr>
      <vt:lpstr>Tool 1: Equality Act 2010</vt:lpstr>
      <vt:lpstr>Tool 1: Equality Act 2010</vt:lpstr>
      <vt:lpstr>Tool 1: Equality Act 2010</vt:lpstr>
      <vt:lpstr>Tool 1: Equality Act 2010</vt:lpstr>
      <vt:lpstr>Tool 1: Equality Act 2010</vt:lpstr>
      <vt:lpstr>Tool 2: Human Rights Act</vt:lpstr>
      <vt:lpstr>Tool 2: Human Rights Act</vt:lpstr>
      <vt:lpstr>Part II: Balancing Rights – Curriculum Content</vt:lpstr>
      <vt:lpstr>Balancing rights</vt:lpstr>
      <vt:lpstr>Birmingham City Council v Afsar [2019] EWHC 3217 (QB)</vt:lpstr>
      <vt:lpstr>Birmingham City Council v Afsar [2019] EWHC 3217 (QB)</vt:lpstr>
      <vt:lpstr>Birmingham City Council v Afsar [2019] EWHC 3217 (QB)</vt:lpstr>
      <vt:lpstr>Birmingham City Council v Afsar [2019] EWHC 3217 (QB)</vt:lpstr>
      <vt:lpstr>Balancing rights – freedom of belief and expression</vt:lpstr>
      <vt:lpstr>Forstater v CGD Europe [2021] 6 WLUK 104 (employment case)</vt:lpstr>
      <vt:lpstr>Forstater v CGD Europe [2021] 6 WLUK 104 (employment case)</vt:lpstr>
      <vt:lpstr>Forstater v CGD Europe [2021] 6 WLUK 104 (employment case)</vt:lpstr>
      <vt:lpstr>Questions?</vt:lpstr>
    </vt:vector>
  </TitlesOfParts>
  <Company>39 Essex Street Chambers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dc:creator>
  <cp:lastModifiedBy>Katherine Barnes</cp:lastModifiedBy>
  <cp:revision>36</cp:revision>
  <dcterms:created xsi:type="dcterms:W3CDTF">2015-02-02T11:10:19Z</dcterms:created>
  <dcterms:modified xsi:type="dcterms:W3CDTF">2021-10-16T13:56:30Z</dcterms:modified>
</cp:coreProperties>
</file>